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notesSlides/notesSlide15.xml" ContentType="application/vnd.openxmlformats-officedocument.presentationml.notesSlide+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notesSlides/notesSlide17.xml" ContentType="application/vnd.openxmlformats-officedocument.presentationml.notesSlide+xml"/>
  <Override PartName="/ppt/tags/tag24.xml" ContentType="application/vnd.openxmlformats-officedocument.presentationml.tags+xml"/>
  <Override PartName="/ppt/notesSlides/notesSlide18.xml" ContentType="application/vnd.openxmlformats-officedocument.presentationml.notesSlide+xml"/>
  <Override PartName="/ppt/tags/tag25.xml" ContentType="application/vnd.openxmlformats-officedocument.presentationml.tags+xml"/>
  <Override PartName="/ppt/notesSlides/notesSlide19.xml" ContentType="application/vnd.openxmlformats-officedocument.presentationml.notesSlide+xml"/>
  <Override PartName="/ppt/tags/tag26.xml" ContentType="application/vnd.openxmlformats-officedocument.presentationml.tags+xml"/>
  <Override PartName="/ppt/notesSlides/notesSlide20.xml" ContentType="application/vnd.openxmlformats-officedocument.presentationml.notesSlide+xml"/>
  <Override PartName="/ppt/tags/tag27.xml" ContentType="application/vnd.openxmlformats-officedocument.presentationml.tags+xml"/>
  <Override PartName="/ppt/notesSlides/notesSlide21.xml" ContentType="application/vnd.openxmlformats-officedocument.presentationml.notesSlide+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notesSlides/notesSlide23.xml" ContentType="application/vnd.openxmlformats-officedocument.presentationml.notesSlide+xml"/>
  <Override PartName="/ppt/tags/tag30.xml" ContentType="application/vnd.openxmlformats-officedocument.presentationml.tags+xml"/>
  <Override PartName="/ppt/notesSlides/notesSlide24.xml" ContentType="application/vnd.openxmlformats-officedocument.presentationml.notesSlide+xml"/>
  <Override PartName="/ppt/tags/tag31.xml" ContentType="application/vnd.openxmlformats-officedocument.presentationml.tags+xml"/>
  <Override PartName="/ppt/notesSlides/notesSlide25.xml" ContentType="application/vnd.openxmlformats-officedocument.presentationml.notesSlide+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8.xml" ContentType="application/vnd.openxmlformats-officedocument.presentationml.notesSlide+xml"/>
  <Override PartName="/ppt/tags/tag37.xml" ContentType="application/vnd.openxmlformats-officedocument.presentationml.tags+xml"/>
  <Override PartName="/ppt/notesSlides/notesSlide29.xml" ContentType="application/vnd.openxmlformats-officedocument.presentationml.notesSlide+xml"/>
  <Override PartName="/ppt/tags/tag38.xml" ContentType="application/vnd.openxmlformats-officedocument.presentationml.tags+xml"/>
  <Override PartName="/ppt/notesSlides/notesSlide30.xml" ContentType="application/vnd.openxmlformats-officedocument.presentationml.notesSlide+xml"/>
  <Override PartName="/ppt/tags/tag39.xml" ContentType="application/vnd.openxmlformats-officedocument.presentationml.tags+xml"/>
  <Override PartName="/ppt/notesSlides/notesSlide31.xml" ContentType="application/vnd.openxmlformats-officedocument.presentationml.notesSlide+xml"/>
  <Override PartName="/ppt/tags/tag40.xml" ContentType="application/vnd.openxmlformats-officedocument.presentationml.tags+xml"/>
  <Override PartName="/ppt/notesSlides/notesSlide32.xml" ContentType="application/vnd.openxmlformats-officedocument.presentationml.notesSlide+xml"/>
  <Override PartName="/ppt/tags/tag41.xml" ContentType="application/vnd.openxmlformats-officedocument.presentationml.tags+xml"/>
  <Override PartName="/ppt/notesSlides/notesSlide33.xml" ContentType="application/vnd.openxmlformats-officedocument.presentationml.notesSlide+xml"/>
  <Override PartName="/ppt/tags/tag42.xml" ContentType="application/vnd.openxmlformats-officedocument.presentationml.tags+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tags/tag4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Lst>
  <p:notesMasterIdLst>
    <p:notesMasterId r:id="rId54"/>
  </p:notesMasterIdLst>
  <p:handoutMasterIdLst>
    <p:handoutMasterId r:id="rId55"/>
  </p:handoutMasterIdLst>
  <p:sldIdLst>
    <p:sldId id="476" r:id="rId7"/>
    <p:sldId id="698" r:id="rId8"/>
    <p:sldId id="501" r:id="rId9"/>
    <p:sldId id="697" r:id="rId10"/>
    <p:sldId id="699" r:id="rId11"/>
    <p:sldId id="700" r:id="rId12"/>
    <p:sldId id="504" r:id="rId13"/>
    <p:sldId id="701" r:id="rId14"/>
    <p:sldId id="1825" r:id="rId15"/>
    <p:sldId id="531" r:id="rId16"/>
    <p:sldId id="1559" r:id="rId17"/>
    <p:sldId id="1560" r:id="rId18"/>
    <p:sldId id="1970" r:id="rId19"/>
    <p:sldId id="532" r:id="rId20"/>
    <p:sldId id="1562" r:id="rId21"/>
    <p:sldId id="1971" r:id="rId22"/>
    <p:sldId id="585" r:id="rId23"/>
    <p:sldId id="1564" r:id="rId24"/>
    <p:sldId id="1972" r:id="rId25"/>
    <p:sldId id="1968" r:id="rId26"/>
    <p:sldId id="586" r:id="rId27"/>
    <p:sldId id="1973" r:id="rId28"/>
    <p:sldId id="1974" r:id="rId29"/>
    <p:sldId id="3574" r:id="rId30"/>
    <p:sldId id="3555" r:id="rId31"/>
    <p:sldId id="3575" r:id="rId32"/>
    <p:sldId id="3576" r:id="rId33"/>
    <p:sldId id="3577" r:id="rId34"/>
    <p:sldId id="587" r:id="rId35"/>
    <p:sldId id="3556" r:id="rId36"/>
    <p:sldId id="3557" r:id="rId37"/>
    <p:sldId id="588" r:id="rId38"/>
    <p:sldId id="3558" r:id="rId39"/>
    <p:sldId id="3559" r:id="rId40"/>
    <p:sldId id="3560" r:id="rId41"/>
    <p:sldId id="3561" r:id="rId42"/>
    <p:sldId id="693" r:id="rId43"/>
    <p:sldId id="3562" r:id="rId44"/>
    <p:sldId id="3563" r:id="rId45"/>
    <p:sldId id="3565" r:id="rId46"/>
    <p:sldId id="3566" r:id="rId47"/>
    <p:sldId id="694" r:id="rId48"/>
    <p:sldId id="3567" r:id="rId49"/>
    <p:sldId id="3568" r:id="rId50"/>
    <p:sldId id="3570" r:id="rId51"/>
    <p:sldId id="3573" r:id="rId52"/>
    <p:sldId id="3571" r:id="rId53"/>
  </p:sldIdLst>
  <p:sldSz cx="12192000" cy="6858000"/>
  <p:notesSz cx="6858000" cy="9144000"/>
  <p:custDataLst>
    <p:tags r:id="rId5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5A9D297-145F-D94F-A5AD-E47435A685B4}">
          <p14:sldIdLst>
            <p14:sldId id="476"/>
            <p14:sldId id="698"/>
          </p14:sldIdLst>
        </p14:section>
        <p14:section name="Linux Distributions" id="{5806073A-7158-40F8-B11F-6197FCD83A8F}">
          <p14:sldIdLst>
            <p14:sldId id="501"/>
            <p14:sldId id="697"/>
            <p14:sldId id="699"/>
            <p14:sldId id="700"/>
          </p14:sldIdLst>
        </p14:section>
        <p14:section name="Linux VM's Access" id="{1D567598-0323-4135-BBFE-C40CD336356A}">
          <p14:sldIdLst>
            <p14:sldId id="504"/>
            <p14:sldId id="701"/>
            <p14:sldId id="1825"/>
          </p14:sldIdLst>
        </p14:section>
        <p14:section name="Linux OS’s Commands" id="{F3CF0C9E-0A23-4B7E-B3AF-ED2B8EB6FD75}">
          <p14:sldIdLst>
            <p14:sldId id="531"/>
            <p14:sldId id="1559"/>
            <p14:sldId id="1560"/>
            <p14:sldId id="1970"/>
          </p14:sldIdLst>
        </p14:section>
        <p14:section name="File System Structure" id="{BC0F90ED-BB56-41ED-92C6-1209E0D431A7}">
          <p14:sldIdLst>
            <p14:sldId id="532"/>
            <p14:sldId id="1562"/>
            <p14:sldId id="1971"/>
          </p14:sldIdLst>
        </p14:section>
        <p14:section name="Best Practices for Docker Container" id="{13D6E59A-E953-4E38-90DA-3D19D4C7E32D}">
          <p14:sldIdLst>
            <p14:sldId id="585"/>
            <p14:sldId id="1564"/>
            <p14:sldId id="1972"/>
            <p14:sldId id="1968"/>
          </p14:sldIdLst>
        </p14:section>
        <p14:section name="Open Source Stacks" id="{C095DCCB-772C-441C-A6FA-CBEB655A6DAC}">
          <p14:sldIdLst>
            <p14:sldId id="586"/>
            <p14:sldId id="1973"/>
            <p14:sldId id="1974"/>
            <p14:sldId id="3574"/>
            <p14:sldId id="3555"/>
            <p14:sldId id="3575"/>
            <p14:sldId id="3576"/>
            <p14:sldId id="3577"/>
          </p14:sldIdLst>
        </p14:section>
        <p14:section name="App Service on Linux Architecture" id="{E77C775F-7D36-41B3-8BAC-2D56CEEF0E07}">
          <p14:sldIdLst>
            <p14:sldId id="587"/>
            <p14:sldId id="3556"/>
            <p14:sldId id="3557"/>
          </p14:sldIdLst>
        </p14:section>
        <p14:section name="Nginx" id="{C0897F95-90DD-4741-A46D-2D222BB6B363}">
          <p14:sldIdLst>
            <p14:sldId id="588"/>
            <p14:sldId id="3558"/>
            <p14:sldId id="3559"/>
            <p14:sldId id="3560"/>
            <p14:sldId id="3561"/>
          </p14:sldIdLst>
        </p14:section>
        <p14:section name="App Service on Linux(Blessed Images) vs. Web App for Containers(Custom Containers)" id="{CF254B7D-557F-484D-B2E1-75E6C9E5A950}">
          <p14:sldIdLst>
            <p14:sldId id="693"/>
            <p14:sldId id="3562"/>
            <p14:sldId id="3563"/>
            <p14:sldId id="3565"/>
            <p14:sldId id="3566"/>
          </p14:sldIdLst>
        </p14:section>
        <p14:section name="Web App for Containers-Multi Container" id="{020A22EE-7395-48DC-8D80-79CD2F4504E8}">
          <p14:sldIdLst>
            <p14:sldId id="694"/>
            <p14:sldId id="3567"/>
            <p14:sldId id="3568"/>
          </p14:sldIdLst>
        </p14:section>
        <p14:section name="Resources" id="{B2D1972A-E617-498F-BE8B-1CC5BD0657ED}">
          <p14:sldIdLst>
            <p14:sldId id="3570"/>
            <p14:sldId id="3573"/>
            <p14:sldId id="3571"/>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7"/>
    <a:srgbClr val="D7D7D7"/>
    <a:srgbClr val="107C10"/>
    <a:srgbClr val="797979"/>
    <a:srgbClr val="0359A0"/>
    <a:srgbClr val="00BCF2"/>
    <a:srgbClr val="F2F2F2"/>
    <a:srgbClr val="50E6FF"/>
    <a:srgbClr val="008575"/>
    <a:srgbClr val="BAD8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0026FF-5B7D-C5B6-00CD-ACD5FE54BE40}" v="6" dt="2020-02-27T20:19:55.693"/>
    <p1510:client id="{EBBCACB9-C5C1-4DF0-B89F-953D33A5FD4F}" v="160" dt="2020-02-27T12:54:00.9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95214" autoAdjust="0"/>
  </p:normalViewPr>
  <p:slideViewPr>
    <p:cSldViewPr snapToGrid="0">
      <p:cViewPr varScale="1">
        <p:scale>
          <a:sx n="82" d="100"/>
          <a:sy n="82" d="100"/>
        </p:scale>
        <p:origin x="27" y="101"/>
      </p:cViewPr>
      <p:guideLst>
        <p:guide orient="horz"/>
        <p:guide pos="3840"/>
      </p:guideLst>
    </p:cSldViewPr>
  </p:slideViewPr>
  <p:outlineViewPr>
    <p:cViewPr>
      <p:scale>
        <a:sx n="33" d="100"/>
        <a:sy n="33" d="100"/>
      </p:scale>
      <p:origin x="0" y="-7042"/>
    </p:cViewPr>
  </p:outlineViewPr>
  <p:notesTextViewPr>
    <p:cViewPr>
      <p:scale>
        <a:sx n="3" d="2"/>
        <a:sy n="3" d="2"/>
      </p:scale>
      <p:origin x="0" y="0"/>
    </p:cViewPr>
  </p:notesTextViewPr>
  <p:sorterViewPr>
    <p:cViewPr>
      <p:scale>
        <a:sx n="38" d="100"/>
        <a:sy n="38" d="100"/>
      </p:scale>
      <p:origin x="0" y="0"/>
    </p:cViewPr>
  </p:sorterViewPr>
  <p:notesViewPr>
    <p:cSldViewPr snapToGrid="0">
      <p:cViewPr>
        <p:scale>
          <a:sx n="1" d="2"/>
          <a:sy n="1" d="2"/>
        </p:scale>
        <p:origin x="3403" y="4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gs" Target="tags/tag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4/6/2020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4/6/2020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a:t>
            </a:fld>
            <a:endParaRPr lang="en-US"/>
          </a:p>
        </p:txBody>
      </p:sp>
    </p:spTree>
    <p:extLst>
      <p:ext uri="{BB962C8B-B14F-4D97-AF65-F5344CB8AC3E}">
        <p14:creationId xmlns:p14="http://schemas.microsoft.com/office/powerpoint/2010/main" val="1175690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14</a:t>
            </a:fld>
            <a:endParaRPr lang="en-US"/>
          </a:p>
        </p:txBody>
      </p:sp>
    </p:spTree>
    <p:extLst>
      <p:ext uri="{BB962C8B-B14F-4D97-AF65-F5344CB8AC3E}">
        <p14:creationId xmlns:p14="http://schemas.microsoft.com/office/powerpoint/2010/main" val="4004389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8356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17</a:t>
            </a:fld>
            <a:endParaRPr lang="en-US"/>
          </a:p>
        </p:txBody>
      </p:sp>
    </p:spTree>
    <p:extLst>
      <p:ext uri="{BB962C8B-B14F-4D97-AF65-F5344CB8AC3E}">
        <p14:creationId xmlns:p14="http://schemas.microsoft.com/office/powerpoint/2010/main" val="3796888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3734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Services University</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4/6/2020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5552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21</a:t>
            </a:fld>
            <a:endParaRPr lang="en-US"/>
          </a:p>
        </p:txBody>
      </p:sp>
    </p:spTree>
    <p:extLst>
      <p:ext uri="{BB962C8B-B14F-4D97-AF65-F5344CB8AC3E}">
        <p14:creationId xmlns:p14="http://schemas.microsoft.com/office/powerpoint/2010/main" val="1429250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823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contains a zoom animation.</a:t>
            </a:r>
          </a:p>
        </p:txBody>
      </p:sp>
      <p:sp>
        <p:nvSpPr>
          <p:cNvPr id="4" name="Slide Number Placeholder 3"/>
          <p:cNvSpPr>
            <a:spLocks noGrp="1"/>
          </p:cNvSpPr>
          <p:nvPr>
            <p:ph type="sldNum" sz="quarter" idx="5"/>
          </p:nvPr>
        </p:nvSpPr>
        <p:spPr/>
        <p:txBody>
          <a:bodyPr/>
          <a:lstStyle/>
          <a:p>
            <a:fld id="{CD493308-1CCD-4083-9427-1DD59259FBE4}" type="slidenum">
              <a:rPr lang="en-US" smtClean="0"/>
              <a:t>23</a:t>
            </a:fld>
            <a:endParaRPr lang="en-US"/>
          </a:p>
        </p:txBody>
      </p:sp>
    </p:spTree>
    <p:extLst>
      <p:ext uri="{BB962C8B-B14F-4D97-AF65-F5344CB8AC3E}">
        <p14:creationId xmlns:p14="http://schemas.microsoft.com/office/powerpoint/2010/main" val="3619730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contains a zoom animation.</a:t>
            </a:r>
          </a:p>
        </p:txBody>
      </p:sp>
      <p:sp>
        <p:nvSpPr>
          <p:cNvPr id="4" name="Slide Number Placeholder 3"/>
          <p:cNvSpPr>
            <a:spLocks noGrp="1"/>
          </p:cNvSpPr>
          <p:nvPr>
            <p:ph type="sldNum" sz="quarter" idx="5"/>
          </p:nvPr>
        </p:nvSpPr>
        <p:spPr/>
        <p:txBody>
          <a:bodyPr/>
          <a:lstStyle/>
          <a:p>
            <a:fld id="{CD493308-1CCD-4083-9427-1DD59259FBE4}" type="slidenum">
              <a:rPr lang="en-US" smtClean="0"/>
              <a:t>24</a:t>
            </a:fld>
            <a:endParaRPr lang="en-US"/>
          </a:p>
        </p:txBody>
      </p:sp>
    </p:spTree>
    <p:extLst>
      <p:ext uri="{BB962C8B-B14F-4D97-AF65-F5344CB8AC3E}">
        <p14:creationId xmlns:p14="http://schemas.microsoft.com/office/powerpoint/2010/main" val="3287994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9148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5185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9148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9148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9148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29</a:t>
            </a:fld>
            <a:endParaRPr lang="en-US"/>
          </a:p>
        </p:txBody>
      </p:sp>
    </p:spTree>
    <p:extLst>
      <p:ext uri="{BB962C8B-B14F-4D97-AF65-F5344CB8AC3E}">
        <p14:creationId xmlns:p14="http://schemas.microsoft.com/office/powerpoint/2010/main" val="827041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3727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length 6 minutes</a:t>
            </a:r>
          </a:p>
        </p:txBody>
      </p:sp>
      <p:sp>
        <p:nvSpPr>
          <p:cNvPr id="4" name="Slide Number Placeholder 3"/>
          <p:cNvSpPr>
            <a:spLocks noGrp="1"/>
          </p:cNvSpPr>
          <p:nvPr>
            <p:ph type="sldNum" sz="quarter" idx="5"/>
          </p:nvPr>
        </p:nvSpPr>
        <p:spPr/>
        <p:txBody>
          <a:bodyPr/>
          <a:lstStyle/>
          <a:p>
            <a:fld id="{CD493308-1CCD-4083-9427-1DD59259FBE4}" type="slidenum">
              <a:rPr lang="en-US" smtClean="0"/>
              <a:t>31</a:t>
            </a:fld>
            <a:endParaRPr lang="en-US"/>
          </a:p>
        </p:txBody>
      </p:sp>
    </p:spTree>
    <p:extLst>
      <p:ext uri="{BB962C8B-B14F-4D97-AF65-F5344CB8AC3E}">
        <p14:creationId xmlns:p14="http://schemas.microsoft.com/office/powerpoint/2010/main" val="1004640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32</a:t>
            </a:fld>
            <a:endParaRPr lang="en-US"/>
          </a:p>
        </p:txBody>
      </p:sp>
    </p:spTree>
    <p:extLst>
      <p:ext uri="{BB962C8B-B14F-4D97-AF65-F5344CB8AC3E}">
        <p14:creationId xmlns:p14="http://schemas.microsoft.com/office/powerpoint/2010/main" val="2344021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1889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75050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37</a:t>
            </a:fld>
            <a:endParaRPr lang="en-US"/>
          </a:p>
        </p:txBody>
      </p:sp>
    </p:spTree>
    <p:extLst>
      <p:ext uri="{BB962C8B-B14F-4D97-AF65-F5344CB8AC3E}">
        <p14:creationId xmlns:p14="http://schemas.microsoft.com/office/powerpoint/2010/main" val="260647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17212865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9370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865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946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length 1 minute</a:t>
            </a:r>
          </a:p>
        </p:txBody>
      </p:sp>
      <p:sp>
        <p:nvSpPr>
          <p:cNvPr id="4" name="Slide Number Placeholder 3"/>
          <p:cNvSpPr>
            <a:spLocks noGrp="1"/>
          </p:cNvSpPr>
          <p:nvPr>
            <p:ph type="sldNum" sz="quarter" idx="5"/>
          </p:nvPr>
        </p:nvSpPr>
        <p:spPr/>
        <p:txBody>
          <a:bodyPr/>
          <a:lstStyle/>
          <a:p>
            <a:fld id="{CD493308-1CCD-4083-9427-1DD59259FBE4}" type="slidenum">
              <a:rPr lang="en-US" smtClean="0"/>
              <a:t>41</a:t>
            </a:fld>
            <a:endParaRPr lang="en-US"/>
          </a:p>
        </p:txBody>
      </p:sp>
    </p:spTree>
    <p:extLst>
      <p:ext uri="{BB962C8B-B14F-4D97-AF65-F5344CB8AC3E}">
        <p14:creationId xmlns:p14="http://schemas.microsoft.com/office/powerpoint/2010/main" val="451015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42</a:t>
            </a:fld>
            <a:endParaRPr lang="en-US"/>
          </a:p>
        </p:txBody>
      </p:sp>
    </p:spTree>
    <p:extLst>
      <p:ext uri="{BB962C8B-B14F-4D97-AF65-F5344CB8AC3E}">
        <p14:creationId xmlns:p14="http://schemas.microsoft.com/office/powerpoint/2010/main" val="2379275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6137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46</a:t>
            </a:fld>
            <a:endParaRPr lang="en-US"/>
          </a:p>
        </p:txBody>
      </p:sp>
    </p:spTree>
    <p:extLst>
      <p:ext uri="{BB962C8B-B14F-4D97-AF65-F5344CB8AC3E}">
        <p14:creationId xmlns:p14="http://schemas.microsoft.com/office/powerpoint/2010/main" val="1486230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689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354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3574176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037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129209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contains animations.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68D2766-C49B-4C1A-9FEE-6F146754B0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072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bg2"/>
        </a:solidFill>
        <a:effectLst/>
      </p:bgPr>
    </p:bg>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702864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22937339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7508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5627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620201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979020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657552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80239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991213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199"/>
            <a:ext cx="4914900" cy="5923747"/>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Photo 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3854938" y="289511"/>
            <a:ext cx="8070142" cy="899665"/>
          </a:xfrm>
        </p:spPr>
        <p:txBody>
          <a:bodyPr/>
          <a:lstStyle>
            <a:lvl1pPr>
              <a:defRPr sz="3921"/>
            </a:lvl1pPr>
          </a:lstStyle>
          <a:p>
            <a:r>
              <a:rPr lang="en-US"/>
              <a:t>Click to edit Master title style</a:t>
            </a:r>
            <a:endParaRPr lang="en-US" dirty="0"/>
          </a:p>
        </p:txBody>
      </p:sp>
      <p:sp>
        <p:nvSpPr>
          <p:cNvPr id="4" name="Picture Placeholder 3"/>
          <p:cNvSpPr>
            <a:spLocks noGrp="1"/>
          </p:cNvSpPr>
          <p:nvPr>
            <p:ph type="pic" sz="quarter" idx="10"/>
          </p:nvPr>
        </p:nvSpPr>
        <p:spPr>
          <a:xfrm>
            <a:off x="0" y="0"/>
            <a:ext cx="3720163" cy="6858000"/>
          </a:xfrm>
          <a:blipFill>
            <a:blip r:embed="rId2" cstate="email">
              <a:extLst>
                <a:ext uri="{28A0092B-C50C-407E-A947-70E740481C1C}">
                  <a14:useLocalDpi xmlns:a14="http://schemas.microsoft.com/office/drawing/2010/main"/>
                </a:ext>
              </a:extLst>
            </a:blip>
            <a:srcRect/>
            <a:stretch>
              <a:fillRect/>
            </a:stretch>
          </a:blipFill>
        </p:spPr>
        <p:txBody>
          <a:bodyPr lIns="182880" tIns="146304" rIns="182880" bIns="146304" anchor="b">
            <a:noAutofit/>
          </a:bodyPr>
          <a:lstStyle>
            <a:lvl1pPr marL="0" indent="0">
              <a:buNone/>
              <a:defRPr>
                <a:gradFill>
                  <a:gsLst>
                    <a:gs pos="18584">
                      <a:srgbClr val="FFFFFF"/>
                    </a:gs>
                    <a:gs pos="70000">
                      <a:srgbClr val="FFFFFF"/>
                    </a:gs>
                  </a:gsLst>
                  <a:lin ang="5400000" scaled="0"/>
                </a:gradFill>
              </a:defRPr>
            </a:lvl1pPr>
          </a:lstStyle>
          <a:p>
            <a:r>
              <a:rPr lang="en-US"/>
              <a:t>Click icon to add picture</a:t>
            </a:r>
            <a:endParaRPr lang="en-US" dirty="0"/>
          </a:p>
        </p:txBody>
      </p:sp>
      <p:sp>
        <p:nvSpPr>
          <p:cNvPr id="5" name="Text Placeholder 3"/>
          <p:cNvSpPr>
            <a:spLocks noGrp="1"/>
          </p:cNvSpPr>
          <p:nvPr>
            <p:ph type="body" sz="quarter" idx="11"/>
          </p:nvPr>
        </p:nvSpPr>
        <p:spPr>
          <a:xfrm>
            <a:off x="3854938" y="1189176"/>
            <a:ext cx="8067824" cy="2121158"/>
          </a:xfrm>
        </p:spPr>
        <p:txBody>
          <a:bodyPr wrap="square">
            <a:spAutoFit/>
          </a:bodyPr>
          <a:lstStyle>
            <a:lvl1pPr marL="281677" indent="-281677">
              <a:spcBef>
                <a:spcPts val="1200"/>
              </a:spcBef>
              <a:buClr>
                <a:schemeClr val="tx2"/>
              </a:buClr>
              <a:buFont typeface="Arial" pitchFamily="34" charset="0"/>
              <a:buChar char="•"/>
              <a:defRPr sz="2745">
                <a:gradFill>
                  <a:gsLst>
                    <a:gs pos="26549">
                      <a:schemeClr val="tx2"/>
                    </a:gs>
                    <a:gs pos="65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741300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Activity slide - Photo &amp;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778498"/>
            <a:ext cx="12192000" cy="1104475"/>
          </a:xfrm>
          <a:solidFill>
            <a:schemeClr val="accent4"/>
          </a:solidFill>
        </p:spPr>
        <p:txBody>
          <a:bodyPr wrap="square" lIns="411480" tIns="146304" rIns="411480" bIns="146304" anchor="t" anchorCtr="0">
            <a:spAutoFit/>
          </a:bodyPr>
          <a:lstStyle>
            <a:lvl1pPr>
              <a:defRPr sz="5882" spc="-98" baseline="0">
                <a:gradFill>
                  <a:gsLst>
                    <a:gs pos="24779">
                      <a:srgbClr val="FFFFFF"/>
                    </a:gs>
                    <a:gs pos="76000">
                      <a:srgbClr val="FFFFFF"/>
                    </a:gs>
                  </a:gsLst>
                  <a:lin ang="5400000" scaled="0"/>
                </a:gradFill>
              </a:defRPr>
            </a:lvl1pPr>
          </a:lstStyle>
          <a:p>
            <a:r>
              <a:rPr lang="en-US" dirty="0"/>
              <a:t>Activity title</a:t>
            </a:r>
          </a:p>
        </p:txBody>
      </p:sp>
      <p:sp>
        <p:nvSpPr>
          <p:cNvPr id="3" name="Picture Placeholder 3"/>
          <p:cNvSpPr>
            <a:spLocks noGrp="1"/>
          </p:cNvSpPr>
          <p:nvPr>
            <p:ph type="pic" sz="quarter" idx="13"/>
          </p:nvPr>
        </p:nvSpPr>
        <p:spPr>
          <a:xfrm>
            <a:off x="312" y="-1"/>
            <a:ext cx="4751052" cy="4787588"/>
          </a:xfrm>
          <a:blipFill>
            <a:blip r:embed="rId3" cstate="screen">
              <a:extLst>
                <a:ext uri="{28A0092B-C50C-407E-A947-70E740481C1C}">
                  <a14:useLocalDpi xmlns:a14="http://schemas.microsoft.com/office/drawing/2010/main"/>
                </a:ext>
              </a:extLst>
            </a:blip>
            <a:srcRect/>
            <a:stretch>
              <a:fillRect/>
            </a:stretch>
          </a:blipFill>
        </p:spPr>
        <p:txBody>
          <a:bodyPr>
            <a:noAutofit/>
          </a:bodyPr>
          <a:lstStyle>
            <a:lvl1pPr marL="0" indent="0">
              <a:buNone/>
              <a:defRPr>
                <a:gradFill>
                  <a:gsLst>
                    <a:gs pos="37168">
                      <a:srgbClr val="FFFFFF"/>
                    </a:gs>
                    <a:gs pos="71000">
                      <a:srgbClr val="FFFFFF"/>
                    </a:gs>
                  </a:gsLst>
                  <a:lin ang="5400000" scaled="0"/>
                </a:gradFill>
              </a:defRPr>
            </a:lvl1pPr>
          </a:lstStyle>
          <a:p>
            <a:r>
              <a:rPr lang="en-US"/>
              <a:t>Click icon to add picture</a:t>
            </a:r>
            <a:endParaRPr lang="en-US" dirty="0"/>
          </a:p>
        </p:txBody>
      </p:sp>
      <p:sp>
        <p:nvSpPr>
          <p:cNvPr id="4" name="Text Placeholder 3"/>
          <p:cNvSpPr>
            <a:spLocks noGrp="1"/>
          </p:cNvSpPr>
          <p:nvPr>
            <p:ph type="body" sz="quarter" idx="10"/>
          </p:nvPr>
        </p:nvSpPr>
        <p:spPr>
          <a:xfrm>
            <a:off x="4900766" y="1189177"/>
            <a:ext cx="7021995" cy="2068002"/>
          </a:xfrm>
        </p:spPr>
        <p:txBody>
          <a:bodyPr wrap="square">
            <a:spAutoFit/>
          </a:bodyPr>
          <a:lstStyle>
            <a:lvl1pPr>
              <a:defRPr sz="2745">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1"/>
          </p:nvPr>
        </p:nvSpPr>
        <p:spPr>
          <a:xfrm>
            <a:off x="4900766" y="291068"/>
            <a:ext cx="7021995" cy="898108"/>
          </a:xfrm>
        </p:spPr>
        <p:txBody>
          <a:bodyPr>
            <a:noAutofit/>
          </a:bodyPr>
          <a:lstStyle>
            <a:lvl1pPr marL="0" indent="0" algn="l" defTabSz="914367" rtl="0" eaLnBrk="1" latinLnBrk="0" hangingPunct="1">
              <a:lnSpc>
                <a:spcPct val="90000"/>
              </a:lnSpc>
              <a:spcBef>
                <a:spcPct val="0"/>
              </a:spcBef>
              <a:buNone/>
              <a:defRPr lang="en-US" sz="392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US"/>
              <a:t>Edit Master text styles</a:t>
            </a:r>
          </a:p>
        </p:txBody>
      </p:sp>
    </p:spTree>
    <p:custDataLst>
      <p:tags r:id="rId1"/>
    </p:custDataLst>
    <p:extLst>
      <p:ext uri="{BB962C8B-B14F-4D97-AF65-F5344CB8AC3E}">
        <p14:creationId xmlns:p14="http://schemas.microsoft.com/office/powerpoint/2010/main" val="3548678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440084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5919339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8" name="Picture 17">
            <a:extLst>
              <a:ext uri="{FF2B5EF4-FFF2-40B4-BE49-F238E27FC236}">
                <a16:creationId xmlns:a16="http://schemas.microsoft.com/office/drawing/2014/main" id="{5C0AA18F-D161-4E2A-BDE4-87FC4B6D591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57200" y="292100"/>
            <a:ext cx="1932167" cy="787042"/>
          </a:xfrm>
          <a:prstGeom prst="rect">
            <a:avLst/>
          </a:prstGeom>
        </p:spPr>
      </p:pic>
    </p:spTree>
    <p:extLst>
      <p:ext uri="{BB962C8B-B14F-4D97-AF65-F5344CB8AC3E}">
        <p14:creationId xmlns:p14="http://schemas.microsoft.com/office/powerpoint/2010/main" val="32406238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267212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5F8DABAB-52C7-7E48-B9B1-C0740F8CB39D}"/>
              </a:ext>
            </a:extLst>
          </p:cNvPr>
          <p:cNvSpPr>
            <a:spLocks noGrp="1"/>
          </p:cNvSpPr>
          <p:nvPr>
            <p:ph type="sldNum" sz="quarter" idx="1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
        <p:nvSpPr>
          <p:cNvPr id="7" name="Text Placeholder 2">
            <a:extLst>
              <a:ext uri="{FF2B5EF4-FFF2-40B4-BE49-F238E27FC236}">
                <a16:creationId xmlns:a16="http://schemas.microsoft.com/office/drawing/2014/main" id="{9B3359C7-D4E2-44EB-BFB9-83B13AD0909F}"/>
              </a:ext>
            </a:extLst>
          </p:cNvPr>
          <p:cNvSpPr>
            <a:spLocks noGrp="1"/>
          </p:cNvSpPr>
          <p:nvPr>
            <p:ph type="body" sz="quarter" idx="24" hasCustomPrompt="1"/>
          </p:nvPr>
        </p:nvSpPr>
        <p:spPr>
          <a:xfrm>
            <a:off x="457200" y="5152602"/>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9" name="Text Placeholder 2">
            <a:extLst>
              <a:ext uri="{FF2B5EF4-FFF2-40B4-BE49-F238E27FC236}">
                <a16:creationId xmlns:a16="http://schemas.microsoft.com/office/drawing/2014/main" id="{425D7F76-CA4B-43EC-AC3B-BA75576CA8FA}"/>
              </a:ext>
            </a:extLst>
          </p:cNvPr>
          <p:cNvSpPr>
            <a:spLocks noGrp="1"/>
          </p:cNvSpPr>
          <p:nvPr>
            <p:ph type="body" sz="quarter" idx="25" hasCustomPrompt="1"/>
          </p:nvPr>
        </p:nvSpPr>
        <p:spPr>
          <a:xfrm>
            <a:off x="457199" y="5624301"/>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40146658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2341000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theme" Target="../theme/theme2.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7" r:id="rId2"/>
    <p:sldLayoutId id="2147484436" r:id="rId3"/>
    <p:sldLayoutId id="2147484438" r:id="rId4"/>
    <p:sldLayoutId id="2147484439" r:id="rId5"/>
    <p:sldLayoutId id="2147484440" r:id="rId6"/>
    <p:sldLayoutId id="2147484441" r:id="rId7"/>
    <p:sldLayoutId id="2147484443" r:id="rId8"/>
    <p:sldLayoutId id="2147484476" r:id="rId9"/>
    <p:sldLayoutId id="2147484444" r:id="rId10"/>
    <p:sldLayoutId id="2147484445" r:id="rId11"/>
    <p:sldLayoutId id="2147484446" r:id="rId12"/>
    <p:sldLayoutId id="2147484448" r:id="rId13"/>
    <p:sldLayoutId id="2147484449" r:id="rId14"/>
    <p:sldLayoutId id="2147484450" r:id="rId15"/>
    <p:sldLayoutId id="2147484451" r:id="rId16"/>
    <p:sldLayoutId id="2147484535" r:id="rId17"/>
    <p:sldLayoutId id="2147484452" r:id="rId18"/>
    <p:sldLayoutId id="2147484536" r:id="rId19"/>
    <p:sldLayoutId id="2147484453" r:id="rId20"/>
    <p:sldLayoutId id="2147484454" r:id="rId21"/>
    <p:sldLayoutId id="2147484455" r:id="rId22"/>
    <p:sldLayoutId id="2147484456" r:id="rId23"/>
    <p:sldLayoutId id="2147484457" r:id="rId24"/>
    <p:sldLayoutId id="2147484458" r:id="rId25"/>
    <p:sldLayoutId id="2147484459" r:id="rId26"/>
    <p:sldLayoutId id="2147484460" r:id="rId27"/>
    <p:sldLayoutId id="2147484461" r:id="rId28"/>
    <p:sldLayoutId id="2147484537" r:id="rId29"/>
    <p:sldLayoutId id="2147484538" r:id="rId30"/>
    <p:sldLayoutId id="2147484539" r:id="rId31"/>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9" r:id="rId16"/>
    <p:sldLayoutId id="2147484520" r:id="rId17"/>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4.xml"/><Relationship Id="rId1" Type="http://schemas.openxmlformats.org/officeDocument/2006/relationships/tags" Target="../tags/tag3.xml"/><Relationship Id="rId4" Type="http://schemas.openxmlformats.org/officeDocument/2006/relationships/image" Target="../media/image1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8.xml"/><Relationship Id="rId1" Type="http://schemas.openxmlformats.org/officeDocument/2006/relationships/tags" Target="../tags/tag12.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55.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59.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4.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8.xml"/><Relationship Id="rId1" Type="http://schemas.openxmlformats.org/officeDocument/2006/relationships/tags" Target="../tags/tag16.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59.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8.xml"/><Relationship Id="rId1" Type="http://schemas.openxmlformats.org/officeDocument/2006/relationships/tags" Target="../tags/tag18.xml"/><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59.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8.xml"/><Relationship Id="rId1" Type="http://schemas.openxmlformats.org/officeDocument/2006/relationships/tags" Target="../tags/tag4.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8.xml"/><Relationship Id="rId1" Type="http://schemas.openxmlformats.org/officeDocument/2006/relationships/tags" Target="../tags/tag20.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4.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8.xml"/><Relationship Id="rId1" Type="http://schemas.openxmlformats.org/officeDocument/2006/relationships/tags" Target="../tags/tag22.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5.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5.xml"/><Relationship Id="rId1" Type="http://schemas.openxmlformats.org/officeDocument/2006/relationships/tags" Target="../tags/tag24.xml"/><Relationship Id="rId4" Type="http://schemas.openxmlformats.org/officeDocument/2006/relationships/hyperlink" Target="http://socket.io/"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0.xml"/><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0.xml"/><Relationship Id="rId1" Type="http://schemas.openxmlformats.org/officeDocument/2006/relationships/tags" Target="../tags/tag26.xml"/><Relationship Id="rId5" Type="http://schemas.openxmlformats.org/officeDocument/2006/relationships/image" Target="../media/image28.pn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0.xml"/><Relationship Id="rId1" Type="http://schemas.openxmlformats.org/officeDocument/2006/relationships/tags" Target="../tags/tag27.xml"/><Relationship Id="rId5" Type="http://schemas.openxmlformats.org/officeDocument/2006/relationships/image" Target="../media/image30.jpe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0.xml"/><Relationship Id="rId1" Type="http://schemas.openxmlformats.org/officeDocument/2006/relationships/tags" Target="../tags/tag28.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4.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4.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8.xml"/><Relationship Id="rId1" Type="http://schemas.openxmlformats.org/officeDocument/2006/relationships/tags" Target="../tags/tag30.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9.xml"/><Relationship Id="rId1" Type="http://schemas.openxmlformats.org/officeDocument/2006/relationships/tags" Target="../tags/tag31.xml"/><Relationship Id="rId5" Type="http://schemas.openxmlformats.org/officeDocument/2006/relationships/hyperlink" Target="https://microsoft.sharepoint.com/:f:/t/AppsInfraReadinessCouncil/EvPxvrF76etLjOSwt_GWOIMBFJkPmSa4VzliJtOEYkKvpw?e=Ah2mmJ" TargetMode="External"/><Relationship Id="rId4" Type="http://schemas.openxmlformats.org/officeDocument/2006/relationships/image" Target="../media/image34.jp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4.xml"/><Relationship Id="rId1" Type="http://schemas.openxmlformats.org/officeDocument/2006/relationships/tags" Target="../tags/tag3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8.xml"/><Relationship Id="rId1" Type="http://schemas.openxmlformats.org/officeDocument/2006/relationships/tags" Target="../tags/tag33.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Layout" Target="../slideLayouts/slideLayout55.xml"/><Relationship Id="rId1" Type="http://schemas.openxmlformats.org/officeDocument/2006/relationships/tags" Target="../tags/tag34.xml"/></Relationships>
</file>

<file path=ppt/slides/_rels/slide35.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slideLayout" Target="../slideLayouts/slideLayout35.xml"/><Relationship Id="rId1" Type="http://schemas.openxmlformats.org/officeDocument/2006/relationships/tags" Target="../tags/tag35.xml"/><Relationship Id="rId4" Type="http://schemas.openxmlformats.org/officeDocument/2006/relationships/hyperlink" Target="http://localhost:4000/"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8.xml"/><Relationship Id="rId1" Type="http://schemas.openxmlformats.org/officeDocument/2006/relationships/tags" Target="../tags/tag36.xml"/><Relationship Id="rId5" Type="http://schemas.openxmlformats.org/officeDocument/2006/relationships/hyperlink" Target="http://localhost:8000/" TargetMode="Externa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64.xml"/><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8.xml"/><Relationship Id="rId1" Type="http://schemas.openxmlformats.org/officeDocument/2006/relationships/tags" Target="../tags/tag38.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5.xml"/><Relationship Id="rId1" Type="http://schemas.openxmlformats.org/officeDocument/2006/relationships/tags" Target="../tags/tag39.xml"/><Relationship Id="rId6" Type="http://schemas.openxmlformats.org/officeDocument/2006/relationships/hyperlink" Target="https://docs.microsoft.com/en-us/azure/app-service/containers/tutorial-custom-docker-image" TargetMode="External"/><Relationship Id="rId5" Type="http://schemas.openxmlformats.org/officeDocument/2006/relationships/hyperlink" Target="https://docs.microsoft.com/cli/azure/webapp?view=azure-cli-latest#az-webapp-list-runtimes" TargetMode="External"/><Relationship Id="rId4" Type="http://schemas.openxmlformats.org/officeDocument/2006/relationships/hyperlink" Target="https://docs.microsoft.com/en-us/azure/app-service/overview"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8.xml"/><Relationship Id="rId1" Type="http://schemas.openxmlformats.org/officeDocument/2006/relationships/tags" Target="../tags/tag6.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8" Type="http://schemas.openxmlformats.org/officeDocument/2006/relationships/hyperlink" Target="https://blogs.msdn.microsoft.com/devops/2017/05/10/use-azure-portal-to-setup-continuous-delivery-for-web-app-on-linux/" TargetMode="External"/><Relationship Id="rId3" Type="http://schemas.openxmlformats.org/officeDocument/2006/relationships/notesSlide" Target="../notesSlides/notesSlide32.xml"/><Relationship Id="rId7" Type="http://schemas.openxmlformats.org/officeDocument/2006/relationships/hyperlink" Target="https://docs.travis-ci.com/user/deployment/azure-web-apps/" TargetMode="External"/><Relationship Id="rId2" Type="http://schemas.openxmlformats.org/officeDocument/2006/relationships/slideLayout" Target="../slideLayouts/slideLayout35.xml"/><Relationship Id="rId1" Type="http://schemas.openxmlformats.org/officeDocument/2006/relationships/tags" Target="../tags/tag40.xml"/><Relationship Id="rId6" Type="http://schemas.openxmlformats.org/officeDocument/2006/relationships/hyperlink" Target="https://azure.microsoft.com/en-us/blog/maven-deploy-java-web-apps-to-azure/" TargetMode="External"/><Relationship Id="rId5" Type="http://schemas.openxmlformats.org/officeDocument/2006/relationships/hyperlink" Target="https://docs.microsoft.com/en-us/azure/jenkins/java-deploy-webapp-tutorial" TargetMode="External"/><Relationship Id="rId4" Type="http://schemas.openxmlformats.org/officeDocument/2006/relationships/hyperlink" Target="https://azure.microsoft.com/en-us/services/app-service/containers"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9.xml"/><Relationship Id="rId1" Type="http://schemas.openxmlformats.org/officeDocument/2006/relationships/tags" Target="../tags/tag41.xml"/><Relationship Id="rId5" Type="http://schemas.openxmlformats.org/officeDocument/2006/relationships/hyperlink" Target="https://microsoft.sharepoint.com/:f:/t/AppsInfraReadinessCouncil/EvPxvrF76etLjOSwt_GWOIMBFJkPmSa4VzliJtOEYkKvpw?e=Ah2mmJ" TargetMode="External"/><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4.xml"/><Relationship Id="rId1" Type="http://schemas.openxmlformats.org/officeDocument/2006/relationships/tags" Target="../tags/tag4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8.xml"/><Relationship Id="rId1" Type="http://schemas.openxmlformats.org/officeDocument/2006/relationships/tags" Target="../tags/tag43.xml"/><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59.xml"/><Relationship Id="rId1" Type="http://schemas.openxmlformats.org/officeDocument/2006/relationships/tags" Target="../tags/tag44.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virtual-machines/linux/endorsed-distros" TargetMode="External"/><Relationship Id="rId2" Type="http://schemas.openxmlformats.org/officeDocument/2006/relationships/slideLayout" Target="../slideLayouts/slideLayout58.xml"/><Relationship Id="rId1" Type="http://schemas.openxmlformats.org/officeDocument/2006/relationships/tags" Target="../tags/tag45.xml"/><Relationship Id="rId6" Type="http://schemas.openxmlformats.org/officeDocument/2006/relationships/hyperlink" Target="https://supportability.visualstudio.com/AzureAppService/_wiki/wikis/AzureAppService/188482/Azure-App-Service-Linux-Perf?anchor=system-structure-%26-directories" TargetMode="External"/><Relationship Id="rId5" Type="http://schemas.openxmlformats.org/officeDocument/2006/relationships/hyperlink" Target="https://supportability.visualstudio.com/AzureAppService/_wiki/wikis/AzureAppService/188482/Azure-App-Service-Linux-Perf?anchor=commands" TargetMode="External"/><Relationship Id="rId4" Type="http://schemas.openxmlformats.org/officeDocument/2006/relationships/hyperlink" Target="https://docs.microsoft.com/en-us/azure/marketplace/cloud-partner-portal/virtual-machine/cpp-connect-vm#connect-to-a-linux-based-vm"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azure.microsoft.com/en-us/blog/webapp-for-containers-overview/" TargetMode="External"/><Relationship Id="rId3" Type="http://schemas.openxmlformats.org/officeDocument/2006/relationships/notesSlide" Target="../notesSlides/notesSlide36.xml"/><Relationship Id="rId7" Type="http://schemas.openxmlformats.org/officeDocument/2006/relationships/hyperlink" Target="https://docs.microsoft.com/en-us/azure/app-service/containers/app-service-linux-intro" TargetMode="External"/><Relationship Id="rId2" Type="http://schemas.openxmlformats.org/officeDocument/2006/relationships/slideLayout" Target="../slideLayouts/slideLayout58.xml"/><Relationship Id="rId1" Type="http://schemas.openxmlformats.org/officeDocument/2006/relationships/tags" Target="../tags/tag46.xml"/><Relationship Id="rId6" Type="http://schemas.openxmlformats.org/officeDocument/2006/relationships/hyperlink" Target="https://supportability.visualstudio.com/AzureAppService/_wiki/wikis/AzureAppService/293750/Azure-App-Service-Linux-Nginx" TargetMode="External"/><Relationship Id="rId5" Type="http://schemas.openxmlformats.org/officeDocument/2006/relationships/hyperlink" Target="https://microsoft.sharepoint.com/teams/DSHome/azure/WAWS/Shared%20Documents/Training/Videos/Web%20Apps%20on%20Linux.mp4" TargetMode="External"/><Relationship Id="rId10" Type="http://schemas.openxmlformats.org/officeDocument/2006/relationships/hyperlink" Target="https://docs.microsoft.com/en-us/azure/app-service/containers/tutorial-multi-container-app" TargetMode="External"/><Relationship Id="rId4" Type="http://schemas.openxmlformats.org/officeDocument/2006/relationships/hyperlink" Target="https://supportability.visualstudio.com/AzureAppService/_wiki/wikis/AzureAppService/188476/Azure-App-Service-Linux-OSS" TargetMode="External"/><Relationship Id="rId9" Type="http://schemas.openxmlformats.org/officeDocument/2006/relationships/hyperlink" Target="https://azure.microsoft.com/en-us/services/app-service/containers/" TargetMode="Externa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4.xml"/><Relationship Id="rId1" Type="http://schemas.openxmlformats.org/officeDocument/2006/relationships/tags" Target="../tags/tag47.xml"/></Relationships>
</file>

<file path=ppt/slides/_rels/slide5.xml.rels><?xml version="1.0" encoding="UTF-8" standalone="yes"?>
<Relationships xmlns="http://schemas.openxmlformats.org/package/2006/relationships"><Relationship Id="rId3" Type="http://schemas.openxmlformats.org/officeDocument/2006/relationships/hyperlink" Target="https://support.microsoft.com/help/2941892/support-for-linux-and-open-source-technology-in-azure" TargetMode="External"/><Relationship Id="rId2" Type="http://schemas.openxmlformats.org/officeDocument/2006/relationships/slideLayout" Target="../slideLayouts/slideLayout58.xml"/><Relationship Id="rId1" Type="http://schemas.openxmlformats.org/officeDocument/2006/relationships/tags" Target="../tags/tag7.xml"/><Relationship Id="rId4" Type="http://schemas.openxmlformats.org/officeDocument/2006/relationships/hyperlink" Target="https://coreos.com/docs/running-coreos/cloud-providers/azure/"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8.xml"/><Relationship Id="rId1" Type="http://schemas.openxmlformats.org/officeDocument/2006/relationships/tags" Target="../tags/tag8.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4.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8.xml"/><Relationship Id="rId1" Type="http://schemas.openxmlformats.org/officeDocument/2006/relationships/tags" Target="../tags/tag10.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59.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7E76DB-3C34-41E7-BF2B-1E7AA5A2BF46}"/>
              </a:ext>
            </a:extLst>
          </p:cNvPr>
          <p:cNvSpPr/>
          <p:nvPr/>
        </p:nvSpPr>
        <p:spPr>
          <a:xfrm>
            <a:off x="167967" y="5250115"/>
            <a:ext cx="11856066" cy="1200329"/>
          </a:xfrm>
          <a:prstGeom prst="rect">
            <a:avLst/>
          </a:prstGeom>
        </p:spPr>
        <p:txBody>
          <a:bodyPr wrap="none">
            <a:spAutoFit/>
          </a:bodyPr>
          <a:lstStyle/>
          <a:p>
            <a:r>
              <a:rPr lang="en-US" sz="7200" dirty="0">
                <a:solidFill>
                  <a:schemeClr val="accent2"/>
                </a:solidFill>
                <a:latin typeface="Segoe Semibold"/>
              </a:rPr>
              <a:t>OSS(Open Source Software)</a:t>
            </a:r>
          </a:p>
        </p:txBody>
      </p:sp>
      <p:pic>
        <p:nvPicPr>
          <p:cNvPr id="4" name="Picture 3" descr="A view of a city&#10;&#10;Description automatically generated">
            <a:extLst>
              <a:ext uri="{FF2B5EF4-FFF2-40B4-BE49-F238E27FC236}">
                <a16:creationId xmlns:a16="http://schemas.microsoft.com/office/drawing/2014/main" id="{5CB4CCF0-1E61-471F-A88A-D9EF87F6A6D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5" t="27208" r="806"/>
          <a:stretch/>
        </p:blipFill>
        <p:spPr>
          <a:xfrm>
            <a:off x="-98323" y="1"/>
            <a:ext cx="12290323" cy="4984644"/>
          </a:xfrm>
          <a:prstGeom prst="rect">
            <a:avLst/>
          </a:prstGeom>
        </p:spPr>
      </p:pic>
    </p:spTree>
    <p:custDataLst>
      <p:tags r:id="rId1"/>
    </p:custDataLst>
    <p:extLst>
      <p:ext uri="{BB962C8B-B14F-4D97-AF65-F5344CB8AC3E}">
        <p14:creationId xmlns:p14="http://schemas.microsoft.com/office/powerpoint/2010/main" val="351954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38540" y="2295914"/>
            <a:ext cx="10824287" cy="2266172"/>
          </a:xfrm>
        </p:spPr>
        <p:txBody>
          <a:bodyPr/>
          <a:lstStyle/>
          <a:p>
            <a:r>
              <a:rPr lang="en-US" dirty="0"/>
              <a:t>Linux OS’s Common Commands</a:t>
            </a:r>
          </a:p>
        </p:txBody>
      </p:sp>
    </p:spTree>
    <p:extLst>
      <p:ext uri="{BB962C8B-B14F-4D97-AF65-F5344CB8AC3E}">
        <p14:creationId xmlns:p14="http://schemas.microsoft.com/office/powerpoint/2010/main" val="420294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3946850" y="2801680"/>
            <a:ext cx="7408506" cy="1254639"/>
          </a:xfrm>
          <a:prstGeom prst="rect">
            <a:avLst/>
          </a:prstGeom>
        </p:spPr>
        <p:txBody>
          <a:bodyPr wrap="square">
            <a:spAutoFit/>
          </a:bodyPr>
          <a:lstStyle/>
          <a:p>
            <a:pPr algn="just" defTabSz="914367">
              <a:defRPr/>
            </a:pPr>
            <a:endParaRPr lang="en-US" sz="2400" dirty="0">
              <a:solidFill>
                <a:srgbClr val="0070C0"/>
              </a:solidFill>
            </a:endParaRPr>
          </a:p>
          <a:p>
            <a:pPr marL="457200" indent="-457200" algn="just" defTabSz="914367">
              <a:buFont typeface="Arial" panose="020B0604020202020204" pitchFamily="34" charset="0"/>
              <a:buChar char="•"/>
              <a:defRPr/>
            </a:pPr>
            <a:r>
              <a:rPr lang="en-US" sz="2800" dirty="0"/>
              <a:t>Perform Linux Common Commands.</a:t>
            </a:r>
          </a:p>
          <a:p>
            <a:pPr algn="just" defTabSz="914367">
              <a:defRPr/>
            </a:pPr>
            <a:endParaRPr lang="en-US" sz="2353" dirty="0">
              <a:solidFill>
                <a:srgbClr val="505050"/>
              </a:solidFill>
              <a:ea typeface="Times New Roman" panose="02020603050405020304" pitchFamily="18" charset="0"/>
            </a:endParaRPr>
          </a:p>
        </p:txBody>
      </p:sp>
      <p:pic>
        <p:nvPicPr>
          <p:cNvPr id="6" name="Picture Placeholder 5" descr="A person sitting in front of a building&#10;&#10;Description automatically generated">
            <a:extLst>
              <a:ext uri="{FF2B5EF4-FFF2-40B4-BE49-F238E27FC236}">
                <a16:creationId xmlns:a16="http://schemas.microsoft.com/office/drawing/2014/main" id="{7E1C8E32-EE6C-43D8-86AE-91C609546FF3}"/>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9323" r="9323"/>
          <a:stretch>
            <a:fillRect/>
          </a:stretch>
        </p:blipFill>
        <p:spPr/>
      </p:pic>
      <p:sp>
        <p:nvSpPr>
          <p:cNvPr id="7" name="Title 10">
            <a:extLst>
              <a:ext uri="{FF2B5EF4-FFF2-40B4-BE49-F238E27FC236}">
                <a16:creationId xmlns:a16="http://schemas.microsoft.com/office/drawing/2014/main" id="{4BB6E12D-059D-4416-856D-607BE5387421}"/>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a:t>
            </a:r>
            <a:endParaRPr lang="en-US" b="0" spc="0" dirty="0">
              <a:latin typeface="Segoe Semibold"/>
              <a:ea typeface="+mn-ea"/>
              <a:cs typeface="+mn-cs"/>
            </a:endParaRPr>
          </a:p>
        </p:txBody>
      </p:sp>
    </p:spTree>
    <p:custDataLst>
      <p:tags r:id="rId1"/>
    </p:custDataLst>
    <p:extLst>
      <p:ext uri="{BB962C8B-B14F-4D97-AF65-F5344CB8AC3E}">
        <p14:creationId xmlns:p14="http://schemas.microsoft.com/office/powerpoint/2010/main" val="41629280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4BD57A26-1056-43F9-96FC-6A6506BD7D9C}"/>
              </a:ext>
            </a:extLst>
          </p:cNvPr>
          <p:cNvPicPr>
            <a:picLocks noGrp="1" noChangeAspect="1"/>
          </p:cNvPicPr>
          <p:nvPr>
            <p:ph type="pic" sz="quarter" idx="27"/>
          </p:nvPr>
        </p:nvPicPr>
        <p:blipFill rotWithShape="1">
          <a:blip r:embed="rId3" cstate="print">
            <a:extLst>
              <a:ext uri="{28A0092B-C50C-407E-A947-70E740481C1C}">
                <a14:useLocalDpi xmlns:a14="http://schemas.microsoft.com/office/drawing/2010/main" val="0"/>
              </a:ext>
            </a:extLst>
          </a:blip>
          <a:srcRect l="10526" r="17372" b="-1"/>
          <a:stretch/>
        </p:blipFill>
        <p:spPr>
          <a:xfrm>
            <a:off x="6809222" y="1839351"/>
            <a:ext cx="5409100" cy="5007646"/>
          </a:xfrm>
          <a:prstGeom prst="rect">
            <a:avLst/>
          </a:prstGeom>
          <a:noFill/>
        </p:spPr>
      </p:pic>
      <p:sp>
        <p:nvSpPr>
          <p:cNvPr id="11" name="Content Placeholder 3">
            <a:extLst>
              <a:ext uri="{FF2B5EF4-FFF2-40B4-BE49-F238E27FC236}">
                <a16:creationId xmlns:a16="http://schemas.microsoft.com/office/drawing/2014/main" id="{21D135DF-90E2-4C86-B9CA-1FF3815241C9}"/>
              </a:ext>
            </a:extLst>
          </p:cNvPr>
          <p:cNvSpPr>
            <a:spLocks noGrp="1"/>
          </p:cNvSpPr>
          <p:nvPr>
            <p:ph idx="33"/>
          </p:nvPr>
        </p:nvSpPr>
        <p:spPr>
          <a:xfrm>
            <a:off x="457200" y="1839351"/>
            <a:ext cx="5900057" cy="4757392"/>
          </a:xfrm>
        </p:spPr>
        <p:txBody>
          <a:bodyPr vert="horz" wrap="square" lIns="0" tIns="0" rIns="0" bIns="0" rtlCol="0" anchor="t">
            <a:noAutofit/>
          </a:bodyPr>
          <a:lstStyle/>
          <a:p>
            <a:r>
              <a:rPr lang="en-US" sz="2000" b="0">
                <a:latin typeface="Segoe UI"/>
                <a:cs typeface="Segoe UI Semibold"/>
              </a:rPr>
              <a:t>Although Linux offers options for graphical user interfaces (GUI’s), most Linux distributions do not have these installed by default.  The GUI’s are also inconsistent or may not be available.  </a:t>
            </a:r>
          </a:p>
          <a:p>
            <a:r>
              <a:rPr lang="en-US" sz="2000" b="0">
                <a:latin typeface="Segoe UI"/>
                <a:cs typeface="Segoe UI Semibold"/>
              </a:rPr>
              <a:t>The command-line is the universal approach for performing tasks on Linux operating systems.  </a:t>
            </a:r>
          </a:p>
          <a:p>
            <a:r>
              <a:rPr lang="en-US" sz="2000" b="0">
                <a:latin typeface="Segoe UI"/>
                <a:cs typeface="Segoe UI Semibold"/>
              </a:rPr>
              <a:t>On App Service on Linux, SSH and Bash are available on the Web Apps Kudu console for administrative purposes.  As there is no GUI on App Service on Linux, it’s important to know Linux commands and tools to help navigate, perform common tasks such as copying or moving a file, installing applications/packages, and for troubleshooting.</a:t>
            </a:r>
            <a:endParaRPr lang="en-US"/>
          </a:p>
          <a:p>
            <a:endParaRPr lang="en-US" sz="2000" b="0">
              <a:latin typeface="Segoe UI"/>
              <a:cs typeface="Segoe UI"/>
            </a:endParaRPr>
          </a:p>
        </p:txBody>
      </p:sp>
      <p:sp>
        <p:nvSpPr>
          <p:cNvPr id="4" name="Title 1">
            <a:extLst>
              <a:ext uri="{FF2B5EF4-FFF2-40B4-BE49-F238E27FC236}">
                <a16:creationId xmlns:a16="http://schemas.microsoft.com/office/drawing/2014/main" id="{EEF25C52-1849-4A52-8D84-558367205050}"/>
              </a:ext>
            </a:extLst>
          </p:cNvPr>
          <p:cNvSpPr txBox="1">
            <a:spLocks/>
          </p:cNvSpPr>
          <p:nvPr/>
        </p:nvSpPr>
        <p:spPr>
          <a:xfrm>
            <a:off x="457200" y="457200"/>
            <a:ext cx="11277599"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latin typeface="Segoe Semibold"/>
              </a:rPr>
              <a:t>Linux Commands</a:t>
            </a:r>
          </a:p>
        </p:txBody>
      </p:sp>
    </p:spTree>
    <p:custDataLst>
      <p:tags r:id="rId1"/>
    </p:custDataLst>
    <p:extLst>
      <p:ext uri="{BB962C8B-B14F-4D97-AF65-F5344CB8AC3E}">
        <p14:creationId xmlns:p14="http://schemas.microsoft.com/office/powerpoint/2010/main" val="7750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5A937-6357-458C-9BD9-099AE0A7638B}"/>
              </a:ext>
            </a:extLst>
          </p:cNvPr>
          <p:cNvSpPr>
            <a:spLocks noGrp="1"/>
          </p:cNvSpPr>
          <p:nvPr>
            <p:ph type="title"/>
          </p:nvPr>
        </p:nvSpPr>
        <p:spPr>
          <a:xfrm>
            <a:off x="0" y="4787396"/>
            <a:ext cx="12192000" cy="904863"/>
          </a:xfrm>
          <a:solidFill>
            <a:schemeClr val="accent1"/>
          </a:solidFill>
        </p:spPr>
        <p:txBody>
          <a:bodyPr/>
          <a:lstStyle/>
          <a:p>
            <a:pPr marL="231775"/>
            <a:r>
              <a:rPr lang="en-US" sz="4400" b="0" dirty="0">
                <a:solidFill>
                  <a:schemeClr val="bg2"/>
                </a:solidFill>
                <a:latin typeface="+mn-lt"/>
              </a:rPr>
              <a:t>Simulation: Linux </a:t>
            </a:r>
            <a:r>
              <a:rPr lang="en-US" sz="4400" b="0">
                <a:solidFill>
                  <a:schemeClr val="bg2"/>
                </a:solidFill>
                <a:latin typeface="+mn-lt"/>
              </a:rPr>
              <a:t>Directory Structure</a:t>
            </a:r>
            <a:endParaRPr lang="en-US" sz="4400" b="0" dirty="0">
              <a:solidFill>
                <a:schemeClr val="bg2"/>
              </a:solidFill>
              <a:latin typeface="+mn-lt"/>
            </a:endParaRPr>
          </a:p>
        </p:txBody>
      </p:sp>
      <p:sp>
        <p:nvSpPr>
          <p:cNvPr id="10" name="Text Placeholder 3">
            <a:extLst>
              <a:ext uri="{FF2B5EF4-FFF2-40B4-BE49-F238E27FC236}">
                <a16:creationId xmlns:a16="http://schemas.microsoft.com/office/drawing/2014/main" id="{D66F62D1-DF51-4F0F-AB07-0FB919CA74CD}"/>
              </a:ext>
            </a:extLst>
          </p:cNvPr>
          <p:cNvSpPr txBox="1">
            <a:spLocks/>
          </p:cNvSpPr>
          <p:nvPr/>
        </p:nvSpPr>
        <p:spPr>
          <a:xfrm>
            <a:off x="5366199" y="909761"/>
            <a:ext cx="6945232" cy="2968359"/>
          </a:xfrm>
          <a:prstGeom prst="rect">
            <a:avLst/>
          </a:prstGeom>
        </p:spPr>
        <p:txBody>
          <a:bodyPr vert="horz" lIns="0" tIns="0" rIns="0" bIns="0" rtlCol="0">
            <a:noAutofit/>
          </a:bodyPr>
          <a:lstStyle>
            <a:lvl1pPr marL="0" indent="0" algn="l" defTabSz="914367" rtl="0" eaLnBrk="1" latinLnBrk="0" hangingPunct="1">
              <a:lnSpc>
                <a:spcPct val="90000"/>
              </a:lnSpc>
              <a:spcBef>
                <a:spcPct val="0"/>
              </a:spcBef>
              <a:spcAft>
                <a:spcPts val="600"/>
              </a:spcAft>
              <a:buClr>
                <a:schemeClr val="bg1"/>
              </a:buClr>
              <a:buSzPct val="120000"/>
              <a:buFontTx/>
              <a:buNone/>
              <a:defRPr lang="en-US" sz="3921" b="0" i="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625475" lvl="1" indent="-457200">
              <a:lnSpc>
                <a:spcPct val="150000"/>
              </a:lnSpc>
              <a:buFont typeface="Arial" panose="020B0604020202020204" pitchFamily="34" charset="0"/>
              <a:buChar char="•"/>
            </a:pPr>
            <a:r>
              <a:rPr lang="en-US" sz="2800" dirty="0"/>
              <a:t>Open your Participant Guide.</a:t>
            </a:r>
          </a:p>
          <a:p>
            <a:pPr marL="625475" lvl="1" indent="-457200">
              <a:lnSpc>
                <a:spcPct val="150000"/>
              </a:lnSpc>
              <a:buFont typeface="Arial" panose="020B0604020202020204" pitchFamily="34" charset="0"/>
              <a:buChar char="•"/>
            </a:pPr>
            <a:r>
              <a:rPr lang="en-US" sz="2800" dirty="0"/>
              <a:t>Review the information provided.</a:t>
            </a:r>
          </a:p>
          <a:p>
            <a:pPr marL="625475" lvl="1" indent="-457200">
              <a:lnSpc>
                <a:spcPct val="150000"/>
              </a:lnSpc>
              <a:buFont typeface="Arial" panose="020B0604020202020204" pitchFamily="34" charset="0"/>
              <a:buChar char="•"/>
            </a:pPr>
            <a:r>
              <a:rPr lang="en-US" sz="2800" dirty="0"/>
              <a:t>Simulate Linux Directory Structure, following the instructions.</a:t>
            </a:r>
          </a:p>
        </p:txBody>
      </p:sp>
      <p:pic>
        <p:nvPicPr>
          <p:cNvPr id="7" name="Picture Placeholder 6" descr="A person sitting on a bed using a computer&#10;&#10;Description automatically generated">
            <a:extLst>
              <a:ext uri="{FF2B5EF4-FFF2-40B4-BE49-F238E27FC236}">
                <a16:creationId xmlns:a16="http://schemas.microsoft.com/office/drawing/2014/main" id="{7D1910CF-001B-4E37-AC8E-7636E618A87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921" r="16921"/>
          <a:stretch>
            <a:fillRect/>
          </a:stretch>
        </p:blipFill>
        <p:spPr/>
      </p:pic>
    </p:spTree>
    <p:custDataLst>
      <p:tags r:id="rId1"/>
    </p:custDataLst>
    <p:extLst>
      <p:ext uri="{BB962C8B-B14F-4D97-AF65-F5344CB8AC3E}">
        <p14:creationId xmlns:p14="http://schemas.microsoft.com/office/powerpoint/2010/main" val="33689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38541" y="2860416"/>
            <a:ext cx="9452712" cy="1137168"/>
          </a:xfrm>
        </p:spPr>
        <p:txBody>
          <a:bodyPr/>
          <a:lstStyle/>
          <a:p>
            <a:r>
              <a:rPr lang="en-US" dirty="0"/>
              <a:t>File System Structure</a:t>
            </a:r>
          </a:p>
        </p:txBody>
      </p:sp>
    </p:spTree>
    <p:custDataLst>
      <p:tags r:id="rId1"/>
    </p:custDataLst>
    <p:extLst>
      <p:ext uri="{BB962C8B-B14F-4D97-AF65-F5344CB8AC3E}">
        <p14:creationId xmlns:p14="http://schemas.microsoft.com/office/powerpoint/2010/main" val="5724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3720164" y="2801680"/>
            <a:ext cx="6407062" cy="1254639"/>
          </a:xfrm>
          <a:prstGeom prst="rect">
            <a:avLst/>
          </a:prstGeom>
        </p:spPr>
        <p:txBody>
          <a:bodyPr wrap="square">
            <a:spAutoFit/>
          </a:bodyPr>
          <a:lstStyle/>
          <a:p>
            <a:pPr algn="just" defTabSz="914367">
              <a:defRPr/>
            </a:pPr>
            <a:endParaRPr lang="en-US" sz="2400" dirty="0">
              <a:solidFill>
                <a:srgbClr val="0070C0"/>
              </a:solidFill>
            </a:endParaRPr>
          </a:p>
          <a:p>
            <a:pPr marL="690562" indent="-457200" algn="just" defTabSz="914367">
              <a:buFont typeface="Arial" panose="020B0604020202020204" pitchFamily="34" charset="0"/>
              <a:buChar char="•"/>
              <a:defRPr/>
            </a:pPr>
            <a:r>
              <a:rPr lang="en-US" sz="2800" dirty="0"/>
              <a:t>Understand File System Structure.</a:t>
            </a:r>
          </a:p>
          <a:p>
            <a:pPr algn="just" defTabSz="914367">
              <a:defRPr/>
            </a:pPr>
            <a:endParaRPr lang="en-US" sz="2353" dirty="0">
              <a:solidFill>
                <a:srgbClr val="505050"/>
              </a:solidFill>
              <a:ea typeface="Times New Roman" panose="02020603050405020304" pitchFamily="18" charset="0"/>
            </a:endParaRPr>
          </a:p>
        </p:txBody>
      </p:sp>
      <p:pic>
        <p:nvPicPr>
          <p:cNvPr id="10" name="Picture Placeholder 9" descr="A person standing next to a window&#10;&#10;Description automatically generated">
            <a:extLst>
              <a:ext uri="{FF2B5EF4-FFF2-40B4-BE49-F238E27FC236}">
                <a16:creationId xmlns:a16="http://schemas.microsoft.com/office/drawing/2014/main" id="{3DB62833-92DA-4510-8A16-8B1B4489C7B3}"/>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8490" r="55352"/>
          <a:stretch/>
        </p:blipFill>
        <p:spPr>
          <a:xfrm>
            <a:off x="0" y="0"/>
            <a:ext cx="3720163" cy="6858000"/>
          </a:xfrm>
        </p:spPr>
      </p:pic>
      <p:sp>
        <p:nvSpPr>
          <p:cNvPr id="7" name="Title 10">
            <a:extLst>
              <a:ext uri="{FF2B5EF4-FFF2-40B4-BE49-F238E27FC236}">
                <a16:creationId xmlns:a16="http://schemas.microsoft.com/office/drawing/2014/main" id="{7902A43B-413C-477A-B88D-275D8B20FCFD}"/>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a:t>
            </a:r>
            <a:endParaRPr lang="en-US" b="0" spc="0" dirty="0">
              <a:latin typeface="Segoe Semibold"/>
              <a:ea typeface="+mn-ea"/>
              <a:cs typeface="+mn-cs"/>
            </a:endParaRPr>
          </a:p>
        </p:txBody>
      </p:sp>
    </p:spTree>
    <p:custDataLst>
      <p:tags r:id="rId1"/>
    </p:custDataLst>
    <p:extLst>
      <p:ext uri="{BB962C8B-B14F-4D97-AF65-F5344CB8AC3E}">
        <p14:creationId xmlns:p14="http://schemas.microsoft.com/office/powerpoint/2010/main" val="16808957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5A937-6357-458C-9BD9-099AE0A7638B}"/>
              </a:ext>
            </a:extLst>
          </p:cNvPr>
          <p:cNvSpPr>
            <a:spLocks noGrp="1"/>
          </p:cNvSpPr>
          <p:nvPr>
            <p:ph type="title"/>
          </p:nvPr>
        </p:nvSpPr>
        <p:spPr>
          <a:xfrm>
            <a:off x="0" y="4787396"/>
            <a:ext cx="12192000" cy="904863"/>
          </a:xfrm>
          <a:solidFill>
            <a:schemeClr val="accent1"/>
          </a:solidFill>
        </p:spPr>
        <p:txBody>
          <a:bodyPr/>
          <a:lstStyle/>
          <a:p>
            <a:pPr marL="231775"/>
            <a:r>
              <a:rPr lang="en-US" sz="4400" b="0" dirty="0">
                <a:solidFill>
                  <a:schemeClr val="bg2"/>
                </a:solidFill>
                <a:latin typeface="+mn-lt"/>
              </a:rPr>
              <a:t>Simulation: Linux Structure</a:t>
            </a:r>
          </a:p>
        </p:txBody>
      </p:sp>
      <p:sp>
        <p:nvSpPr>
          <p:cNvPr id="10" name="Text Placeholder 3">
            <a:extLst>
              <a:ext uri="{FF2B5EF4-FFF2-40B4-BE49-F238E27FC236}">
                <a16:creationId xmlns:a16="http://schemas.microsoft.com/office/drawing/2014/main" id="{D66F62D1-DF51-4F0F-AB07-0FB919CA74CD}"/>
              </a:ext>
            </a:extLst>
          </p:cNvPr>
          <p:cNvSpPr txBox="1">
            <a:spLocks/>
          </p:cNvSpPr>
          <p:nvPr/>
        </p:nvSpPr>
        <p:spPr>
          <a:xfrm>
            <a:off x="5366199" y="909761"/>
            <a:ext cx="6945232" cy="2968359"/>
          </a:xfrm>
          <a:prstGeom prst="rect">
            <a:avLst/>
          </a:prstGeom>
        </p:spPr>
        <p:txBody>
          <a:bodyPr vert="horz" lIns="0" tIns="0" rIns="0" bIns="0" rtlCol="0">
            <a:noAutofit/>
          </a:bodyPr>
          <a:lstStyle>
            <a:lvl1pPr marL="0" indent="0" algn="l" defTabSz="914367" rtl="0" eaLnBrk="1" latinLnBrk="0" hangingPunct="1">
              <a:lnSpc>
                <a:spcPct val="90000"/>
              </a:lnSpc>
              <a:spcBef>
                <a:spcPct val="0"/>
              </a:spcBef>
              <a:spcAft>
                <a:spcPts val="600"/>
              </a:spcAft>
              <a:buClr>
                <a:schemeClr val="bg1"/>
              </a:buClr>
              <a:buSzPct val="120000"/>
              <a:buFontTx/>
              <a:buNone/>
              <a:defRPr lang="en-US" sz="3921" b="0" i="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457200" lvl="1" indent="-457200">
              <a:lnSpc>
                <a:spcPct val="150000"/>
              </a:lnSpc>
              <a:buFont typeface="Arial" panose="020B0604020202020204" pitchFamily="34" charset="0"/>
              <a:buChar char="•"/>
            </a:pPr>
            <a:r>
              <a:rPr lang="en-US" sz="2800" dirty="0"/>
              <a:t>Open your Participant Guide.</a:t>
            </a:r>
          </a:p>
          <a:p>
            <a:pPr marL="457200" lvl="1" indent="-457200">
              <a:lnSpc>
                <a:spcPct val="150000"/>
              </a:lnSpc>
              <a:buFont typeface="Arial" panose="020B0604020202020204" pitchFamily="34" charset="0"/>
              <a:buChar char="•"/>
            </a:pPr>
            <a:r>
              <a:rPr lang="en-US" sz="2800" dirty="0"/>
              <a:t>Review the information provided.</a:t>
            </a:r>
          </a:p>
          <a:p>
            <a:pPr marL="457200" lvl="1" indent="-457200">
              <a:lnSpc>
                <a:spcPct val="150000"/>
              </a:lnSpc>
              <a:buFont typeface="Arial" panose="020B0604020202020204" pitchFamily="34" charset="0"/>
              <a:buChar char="•"/>
            </a:pPr>
            <a:r>
              <a:rPr lang="en-US" sz="2800" dirty="0"/>
              <a:t>Simulate Linux Structure, following the instructions.</a:t>
            </a:r>
          </a:p>
        </p:txBody>
      </p:sp>
      <p:pic>
        <p:nvPicPr>
          <p:cNvPr id="6" name="Picture Placeholder 5" descr="A person sitting in front of a window&#10;&#10;Description automatically generated">
            <a:extLst>
              <a:ext uri="{FF2B5EF4-FFF2-40B4-BE49-F238E27FC236}">
                <a16:creationId xmlns:a16="http://schemas.microsoft.com/office/drawing/2014/main" id="{ACDEE24F-9733-48AF-8C2C-655719F6490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921" r="16921"/>
          <a:stretch>
            <a:fillRect/>
          </a:stretch>
        </p:blipFill>
        <p:spPr/>
      </p:pic>
    </p:spTree>
    <p:custDataLst>
      <p:tags r:id="rId1"/>
    </p:custDataLst>
    <p:extLst>
      <p:ext uri="{BB962C8B-B14F-4D97-AF65-F5344CB8AC3E}">
        <p14:creationId xmlns:p14="http://schemas.microsoft.com/office/powerpoint/2010/main" val="37940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32620" y="2862457"/>
            <a:ext cx="7964128" cy="1133086"/>
          </a:xfrm>
        </p:spPr>
        <p:txBody>
          <a:bodyPr/>
          <a:lstStyle/>
          <a:p>
            <a:r>
              <a:rPr lang="en-US" dirty="0"/>
              <a:t>Docker Container</a:t>
            </a:r>
          </a:p>
        </p:txBody>
      </p:sp>
    </p:spTree>
    <p:extLst>
      <p:ext uri="{BB962C8B-B14F-4D97-AF65-F5344CB8AC3E}">
        <p14:creationId xmlns:p14="http://schemas.microsoft.com/office/powerpoint/2010/main" val="30535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4099204" y="2370793"/>
            <a:ext cx="7635192" cy="2762744"/>
          </a:xfrm>
          <a:prstGeom prst="rect">
            <a:avLst/>
          </a:prstGeom>
        </p:spPr>
        <p:txBody>
          <a:bodyPr wrap="square">
            <a:spAutoFit/>
          </a:bodyPr>
          <a:lstStyle/>
          <a:p>
            <a:pPr algn="just" defTabSz="914367">
              <a:defRPr/>
            </a:pPr>
            <a:endParaRPr lang="en-US" sz="2400" dirty="0">
              <a:solidFill>
                <a:srgbClr val="0070C0"/>
              </a:solidFill>
            </a:endParaRPr>
          </a:p>
          <a:p>
            <a:pPr marL="690562" indent="-457200" algn="just" defTabSz="914367">
              <a:lnSpc>
                <a:spcPct val="150000"/>
              </a:lnSpc>
              <a:buFont typeface="Arial" panose="020B0604020202020204" pitchFamily="34" charset="0"/>
              <a:buChar char="•"/>
              <a:defRPr/>
            </a:pPr>
            <a:r>
              <a:rPr lang="en-US" sz="2800" dirty="0"/>
              <a:t>Understand how a Docker Image is created.</a:t>
            </a:r>
          </a:p>
          <a:p>
            <a:pPr marL="690562" indent="-457200" algn="just" defTabSz="914367">
              <a:lnSpc>
                <a:spcPct val="150000"/>
              </a:lnSpc>
              <a:buFont typeface="Arial" panose="020B0604020202020204" pitchFamily="34" charset="0"/>
              <a:buChar char="•"/>
              <a:defRPr/>
            </a:pPr>
            <a:r>
              <a:rPr lang="en-US" sz="2800" dirty="0"/>
              <a:t>Explain Docker Best Practices</a:t>
            </a:r>
          </a:p>
          <a:p>
            <a:pPr algn="just" defTabSz="914367">
              <a:defRPr/>
            </a:pPr>
            <a:endParaRPr lang="en-US" sz="2353" dirty="0">
              <a:solidFill>
                <a:srgbClr val="505050"/>
              </a:solidFill>
              <a:ea typeface="Times New Roman" panose="02020603050405020304" pitchFamily="18" charset="0"/>
            </a:endParaRPr>
          </a:p>
        </p:txBody>
      </p:sp>
      <p:pic>
        <p:nvPicPr>
          <p:cNvPr id="9" name="Picture Placeholder 8" descr="A person standing in front of a computer screen&#10;&#10;Description automatically generated">
            <a:extLst>
              <a:ext uri="{FF2B5EF4-FFF2-40B4-BE49-F238E27FC236}">
                <a16:creationId xmlns:a16="http://schemas.microsoft.com/office/drawing/2014/main" id="{6760C118-6069-4D0F-A842-3836F342203F}"/>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41868" r="21974"/>
          <a:stretch/>
        </p:blipFill>
        <p:spPr>
          <a:xfrm>
            <a:off x="0" y="0"/>
            <a:ext cx="3720163" cy="6858000"/>
          </a:xfrm>
        </p:spPr>
      </p:pic>
      <p:sp>
        <p:nvSpPr>
          <p:cNvPr id="7" name="Title 10">
            <a:extLst>
              <a:ext uri="{FF2B5EF4-FFF2-40B4-BE49-F238E27FC236}">
                <a16:creationId xmlns:a16="http://schemas.microsoft.com/office/drawing/2014/main" id="{C8902AFB-359E-48CA-B171-4380A68EEF14}"/>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Objectives</a:t>
            </a:r>
            <a:endParaRPr lang="en-US" b="0" spc="0" dirty="0">
              <a:latin typeface="Segoe Semibold"/>
              <a:ea typeface="+mn-ea"/>
              <a:cs typeface="+mn-cs"/>
            </a:endParaRPr>
          </a:p>
        </p:txBody>
      </p:sp>
    </p:spTree>
    <p:custDataLst>
      <p:tags r:id="rId1"/>
    </p:custDataLst>
    <p:extLst>
      <p:ext uri="{BB962C8B-B14F-4D97-AF65-F5344CB8AC3E}">
        <p14:creationId xmlns:p14="http://schemas.microsoft.com/office/powerpoint/2010/main" val="14521808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5A937-6357-458C-9BD9-099AE0A7638B}"/>
              </a:ext>
            </a:extLst>
          </p:cNvPr>
          <p:cNvSpPr>
            <a:spLocks noGrp="1"/>
          </p:cNvSpPr>
          <p:nvPr>
            <p:ph type="title"/>
          </p:nvPr>
        </p:nvSpPr>
        <p:spPr>
          <a:xfrm>
            <a:off x="0" y="4787396"/>
            <a:ext cx="12192000" cy="904863"/>
          </a:xfrm>
          <a:solidFill>
            <a:schemeClr val="accent1"/>
          </a:solidFill>
        </p:spPr>
        <p:txBody>
          <a:bodyPr/>
          <a:lstStyle/>
          <a:p>
            <a:pPr marL="231775"/>
            <a:r>
              <a:rPr lang="en-US" sz="4400" b="0" dirty="0">
                <a:solidFill>
                  <a:schemeClr val="bg2"/>
                </a:solidFill>
                <a:latin typeface="+mn-lt"/>
              </a:rPr>
              <a:t>Simulation: Create Docker Image</a:t>
            </a:r>
          </a:p>
        </p:txBody>
      </p:sp>
      <p:sp>
        <p:nvSpPr>
          <p:cNvPr id="10" name="Text Placeholder 3">
            <a:extLst>
              <a:ext uri="{FF2B5EF4-FFF2-40B4-BE49-F238E27FC236}">
                <a16:creationId xmlns:a16="http://schemas.microsoft.com/office/drawing/2014/main" id="{D66F62D1-DF51-4F0F-AB07-0FB919CA74CD}"/>
              </a:ext>
            </a:extLst>
          </p:cNvPr>
          <p:cNvSpPr txBox="1">
            <a:spLocks/>
          </p:cNvSpPr>
          <p:nvPr/>
        </p:nvSpPr>
        <p:spPr>
          <a:xfrm>
            <a:off x="5366199" y="909761"/>
            <a:ext cx="6945232" cy="2968359"/>
          </a:xfrm>
          <a:prstGeom prst="rect">
            <a:avLst/>
          </a:prstGeom>
        </p:spPr>
        <p:txBody>
          <a:bodyPr vert="horz" lIns="0" tIns="0" rIns="0" bIns="0" rtlCol="0">
            <a:noAutofit/>
          </a:bodyPr>
          <a:lstStyle>
            <a:lvl1pPr marL="0" indent="0" algn="l" defTabSz="914367" rtl="0" eaLnBrk="1" latinLnBrk="0" hangingPunct="1">
              <a:lnSpc>
                <a:spcPct val="90000"/>
              </a:lnSpc>
              <a:spcBef>
                <a:spcPct val="0"/>
              </a:spcBef>
              <a:spcAft>
                <a:spcPts val="600"/>
              </a:spcAft>
              <a:buClr>
                <a:schemeClr val="bg1"/>
              </a:buClr>
              <a:buSzPct val="120000"/>
              <a:buFontTx/>
              <a:buNone/>
              <a:defRPr lang="en-US" sz="3921" b="0" i="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404813" lvl="1" indent="-233363">
              <a:lnSpc>
                <a:spcPct val="150000"/>
              </a:lnSpc>
              <a:buFont typeface="Arial" panose="020B0604020202020204" pitchFamily="34" charset="0"/>
              <a:buChar char="•"/>
            </a:pPr>
            <a:r>
              <a:rPr lang="en-US" sz="2800" dirty="0"/>
              <a:t> Open your Participant Guide.</a:t>
            </a:r>
          </a:p>
          <a:p>
            <a:pPr marL="404813" lvl="1" indent="-233363">
              <a:lnSpc>
                <a:spcPct val="150000"/>
              </a:lnSpc>
              <a:buFont typeface="Arial" panose="020B0604020202020204" pitchFamily="34" charset="0"/>
              <a:buChar char="•"/>
            </a:pPr>
            <a:r>
              <a:rPr lang="en-US" sz="2800" dirty="0"/>
              <a:t> Review the information provided.</a:t>
            </a:r>
          </a:p>
          <a:p>
            <a:pPr marL="404813" lvl="1" indent="-233363">
              <a:lnSpc>
                <a:spcPct val="150000"/>
              </a:lnSpc>
              <a:buFont typeface="Arial" panose="020B0604020202020204" pitchFamily="34" charset="0"/>
              <a:buChar char="•"/>
            </a:pPr>
            <a:r>
              <a:rPr lang="en-US" sz="2800" dirty="0"/>
              <a:t> Simulate creating a Docker Image, following the instructions.</a:t>
            </a:r>
          </a:p>
        </p:txBody>
      </p:sp>
      <p:pic>
        <p:nvPicPr>
          <p:cNvPr id="7" name="Picture Placeholder 6" descr="A person standing in front of a building&#10;&#10;Description automatically generated">
            <a:extLst>
              <a:ext uri="{FF2B5EF4-FFF2-40B4-BE49-F238E27FC236}">
                <a16:creationId xmlns:a16="http://schemas.microsoft.com/office/drawing/2014/main" id="{2366BF6E-5E2A-4653-AF13-FD06A3A5DAEE}"/>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4" t="-3" r="33838" b="3"/>
          <a:stretch/>
        </p:blipFill>
        <p:spPr>
          <a:xfrm>
            <a:off x="312" y="-1"/>
            <a:ext cx="4751052" cy="4787588"/>
          </a:xfrm>
        </p:spPr>
      </p:pic>
    </p:spTree>
    <p:custDataLst>
      <p:tags r:id="rId1"/>
    </p:custDataLst>
    <p:extLst>
      <p:ext uri="{BB962C8B-B14F-4D97-AF65-F5344CB8AC3E}">
        <p14:creationId xmlns:p14="http://schemas.microsoft.com/office/powerpoint/2010/main" val="191500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4099204" y="1472310"/>
            <a:ext cx="7227061" cy="5255734"/>
          </a:xfrm>
          <a:prstGeom prst="rect">
            <a:avLst/>
          </a:prstGeom>
        </p:spPr>
        <p:txBody>
          <a:bodyPr wrap="square">
            <a:spAutoFit/>
          </a:bodyPr>
          <a:lstStyle/>
          <a:p>
            <a:pPr algn="just" defTabSz="914367">
              <a:defRPr/>
            </a:pPr>
            <a:r>
              <a:rPr lang="en-US" sz="2400" dirty="0">
                <a:solidFill>
                  <a:srgbClr val="0070C0"/>
                </a:solidFill>
              </a:rPr>
              <a:t>This course will include:</a:t>
            </a:r>
          </a:p>
          <a:p>
            <a:pPr algn="just" defTabSz="914367">
              <a:defRPr/>
            </a:pPr>
            <a:endParaRPr lang="en-US" sz="2400" dirty="0">
              <a:solidFill>
                <a:srgbClr val="0070C0"/>
              </a:solidFill>
            </a:endParaRPr>
          </a:p>
          <a:p>
            <a:pPr marL="631825" indent="-342900" algn="just" defTabSz="914367">
              <a:buFont typeface="Arial" panose="020B0604020202020204" pitchFamily="34" charset="0"/>
              <a:buChar char="•"/>
              <a:defRPr/>
            </a:pPr>
            <a:r>
              <a:rPr lang="en-US" sz="2400" dirty="0"/>
              <a:t>Linux Distributions Provided on Azure</a:t>
            </a:r>
          </a:p>
          <a:p>
            <a:pPr marL="631825" indent="-342900" algn="just" defTabSz="914367">
              <a:buFont typeface="Arial" panose="020B0604020202020204" pitchFamily="34" charset="0"/>
              <a:buChar char="•"/>
              <a:defRPr/>
            </a:pPr>
            <a:r>
              <a:rPr lang="en-US" sz="2400" dirty="0"/>
              <a:t>Linux VM’s Access</a:t>
            </a:r>
          </a:p>
          <a:p>
            <a:pPr marL="631825" indent="-342900" algn="just" defTabSz="914367">
              <a:buFont typeface="Arial" panose="020B0604020202020204" pitchFamily="34" charset="0"/>
              <a:buChar char="•"/>
              <a:defRPr/>
            </a:pPr>
            <a:r>
              <a:rPr lang="en-US" sz="2400" dirty="0"/>
              <a:t>Linux OS’s Common Commands</a:t>
            </a:r>
          </a:p>
          <a:p>
            <a:pPr marL="631825" indent="-342900" algn="just" defTabSz="914367">
              <a:buFont typeface="Arial" panose="020B0604020202020204" pitchFamily="34" charset="0"/>
              <a:buChar char="•"/>
              <a:defRPr/>
            </a:pPr>
            <a:r>
              <a:rPr lang="en-US" sz="2400" dirty="0"/>
              <a:t>File System Structure</a:t>
            </a:r>
          </a:p>
          <a:p>
            <a:pPr marL="631825" indent="-342900" algn="just" defTabSz="914367">
              <a:buFont typeface="Arial" panose="020B0604020202020204" pitchFamily="34" charset="0"/>
              <a:buChar char="•"/>
              <a:defRPr/>
            </a:pPr>
            <a:r>
              <a:rPr lang="en-US" sz="2400" dirty="0"/>
              <a:t>Best Practices for Docker Container</a:t>
            </a:r>
          </a:p>
          <a:p>
            <a:pPr marL="631825" indent="-342900" algn="just" defTabSz="914367">
              <a:buFont typeface="Arial" panose="020B0604020202020204" pitchFamily="34" charset="0"/>
              <a:buChar char="•"/>
              <a:defRPr/>
            </a:pPr>
            <a:r>
              <a:rPr lang="en-US" sz="2400" dirty="0"/>
              <a:t>Open Source Stacks</a:t>
            </a:r>
          </a:p>
          <a:p>
            <a:pPr marL="631825" indent="-342900" algn="just" defTabSz="914367">
              <a:buFont typeface="Arial" panose="020B0604020202020204" pitchFamily="34" charset="0"/>
              <a:buChar char="•"/>
              <a:defRPr/>
            </a:pPr>
            <a:r>
              <a:rPr lang="en-US" sz="2400" dirty="0"/>
              <a:t>App Service on Linux Architecture</a:t>
            </a:r>
          </a:p>
          <a:p>
            <a:pPr marL="631825" indent="-342900" algn="just" defTabSz="914367">
              <a:buFont typeface="Arial" panose="020B0604020202020204" pitchFamily="34" charset="0"/>
              <a:buChar char="•"/>
              <a:defRPr/>
            </a:pPr>
            <a:r>
              <a:rPr lang="en-US" sz="2400" dirty="0"/>
              <a:t>Nginx</a:t>
            </a:r>
          </a:p>
          <a:p>
            <a:pPr marL="631825" indent="-342900" algn="just" defTabSz="914367">
              <a:buFont typeface="Arial" panose="020B0604020202020204" pitchFamily="34" charset="0"/>
              <a:buChar char="•"/>
              <a:defRPr/>
            </a:pPr>
            <a:r>
              <a:rPr lang="en-US" sz="2400" dirty="0"/>
              <a:t>App Service on Linux(Blessed Images)vs. Web App for Containers(Custom Containers)</a:t>
            </a:r>
          </a:p>
          <a:p>
            <a:pPr marL="631825" indent="-342900" algn="just" defTabSz="914367">
              <a:buFont typeface="Arial" panose="020B0604020202020204" pitchFamily="34" charset="0"/>
              <a:buChar char="•"/>
              <a:defRPr/>
            </a:pPr>
            <a:r>
              <a:rPr lang="en-US" sz="2400" dirty="0"/>
              <a:t>Web App for Containers-Multi Containers</a:t>
            </a:r>
          </a:p>
          <a:p>
            <a:pPr algn="just" defTabSz="914367">
              <a:defRPr/>
            </a:pPr>
            <a:endParaRPr lang="en-US" sz="2353" dirty="0">
              <a:solidFill>
                <a:srgbClr val="505050"/>
              </a:solidFill>
              <a:ea typeface="Times New Roman" panose="02020603050405020304" pitchFamily="18" charset="0"/>
            </a:endParaRPr>
          </a:p>
        </p:txBody>
      </p:sp>
      <p:pic>
        <p:nvPicPr>
          <p:cNvPr id="4" name="Picture Placeholder 3" descr="A group of people sitting at a table with a computer&#10;&#10;Description automatically generated">
            <a:extLst>
              <a:ext uri="{FF2B5EF4-FFF2-40B4-BE49-F238E27FC236}">
                <a16:creationId xmlns:a16="http://schemas.microsoft.com/office/drawing/2014/main" id="{E7741854-03ED-42B9-8C38-46DF3636C63A}"/>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35495" t="126" r="28347" b="-126"/>
          <a:stretch/>
        </p:blipFill>
        <p:spPr>
          <a:xfrm>
            <a:off x="0" y="0"/>
            <a:ext cx="3720163" cy="6858000"/>
          </a:xfrm>
        </p:spPr>
      </p:pic>
      <p:sp>
        <p:nvSpPr>
          <p:cNvPr id="5" name="Title 10">
            <a:extLst>
              <a:ext uri="{FF2B5EF4-FFF2-40B4-BE49-F238E27FC236}">
                <a16:creationId xmlns:a16="http://schemas.microsoft.com/office/drawing/2014/main" id="{2B0704D4-E911-4C85-9F2B-8A368A89353A}"/>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buFontTx/>
              <a:buNone/>
              <a:defRPr/>
            </a:pPr>
            <a:r>
              <a:rPr lang="en-US" b="0" spc="0" dirty="0">
                <a:latin typeface="Segoe Semibold"/>
                <a:ea typeface="+mn-ea"/>
                <a:cs typeface="+mn-cs"/>
              </a:rPr>
              <a:t>Course Information</a:t>
            </a:r>
          </a:p>
        </p:txBody>
      </p:sp>
    </p:spTree>
    <p:custDataLst>
      <p:tags r:id="rId1"/>
    </p:custDataLst>
    <p:extLst>
      <p:ext uri="{BB962C8B-B14F-4D97-AF65-F5344CB8AC3E}">
        <p14:creationId xmlns:p14="http://schemas.microsoft.com/office/powerpoint/2010/main" val="9640763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7C4B195-EEB5-4585-A07E-75BE4D777206}"/>
              </a:ext>
            </a:extLst>
          </p:cNvPr>
          <p:cNvSpPr/>
          <p:nvPr/>
        </p:nvSpPr>
        <p:spPr bwMode="auto">
          <a:xfrm>
            <a:off x="284258" y="2340329"/>
            <a:ext cx="1996612" cy="1676148"/>
          </a:xfrm>
          <a:prstGeom prst="ellipse">
            <a:avLst/>
          </a:prstGeom>
          <a:solidFill>
            <a:srgbClr val="243A5E"/>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r>
              <a:rPr lang="en-US" dirty="0">
                <a:solidFill>
                  <a:schemeClr val="bg2"/>
                </a:solidFill>
              </a:rPr>
              <a:t>Unnecessary Packages</a:t>
            </a:r>
          </a:p>
        </p:txBody>
      </p:sp>
      <p:sp>
        <p:nvSpPr>
          <p:cNvPr id="8" name="Oval 7">
            <a:extLst>
              <a:ext uri="{FF2B5EF4-FFF2-40B4-BE49-F238E27FC236}">
                <a16:creationId xmlns:a16="http://schemas.microsoft.com/office/drawing/2014/main" id="{545E661E-D765-4F24-BFC1-80F9F1334632}"/>
              </a:ext>
            </a:extLst>
          </p:cNvPr>
          <p:cNvSpPr/>
          <p:nvPr/>
        </p:nvSpPr>
        <p:spPr bwMode="auto">
          <a:xfrm>
            <a:off x="936598" y="3699399"/>
            <a:ext cx="1904053" cy="1774926"/>
          </a:xfrm>
          <a:prstGeom prst="ellipse">
            <a:avLst/>
          </a:prstGeom>
          <a:solidFill>
            <a:schemeClr val="accent5"/>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dirty="0">
                <a:solidFill>
                  <a:schemeClr val="tx1"/>
                </a:solidFill>
              </a:rPr>
              <a:t>Base Image</a:t>
            </a:r>
          </a:p>
        </p:txBody>
      </p:sp>
      <p:sp>
        <p:nvSpPr>
          <p:cNvPr id="9" name="Oval 8">
            <a:extLst>
              <a:ext uri="{FF2B5EF4-FFF2-40B4-BE49-F238E27FC236}">
                <a16:creationId xmlns:a16="http://schemas.microsoft.com/office/drawing/2014/main" id="{7844CF92-4CD0-42B7-8FB0-6769432BA95D}"/>
              </a:ext>
            </a:extLst>
          </p:cNvPr>
          <p:cNvSpPr/>
          <p:nvPr/>
        </p:nvSpPr>
        <p:spPr bwMode="auto">
          <a:xfrm>
            <a:off x="2253934" y="3138602"/>
            <a:ext cx="1856501" cy="1596549"/>
          </a:xfrm>
          <a:prstGeom prst="ellipse">
            <a:avLst/>
          </a:prstGeom>
          <a:solidFill>
            <a:srgbClr val="00BCF2"/>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dirty="0"/>
              <a:t>Application data</a:t>
            </a:r>
            <a:endParaRPr lang="en-US" sz="1765" dirty="0">
              <a:gradFill>
                <a:gsLst>
                  <a:gs pos="0">
                    <a:srgbClr val="FFFFFF"/>
                  </a:gs>
                  <a:gs pos="100000">
                    <a:srgbClr val="FFFFFF"/>
                  </a:gs>
                </a:gsLst>
                <a:lin ang="5400000" scaled="0"/>
              </a:gradFill>
            </a:endParaRPr>
          </a:p>
        </p:txBody>
      </p:sp>
      <p:sp>
        <p:nvSpPr>
          <p:cNvPr id="10" name="Oval 9">
            <a:extLst>
              <a:ext uri="{FF2B5EF4-FFF2-40B4-BE49-F238E27FC236}">
                <a16:creationId xmlns:a16="http://schemas.microsoft.com/office/drawing/2014/main" id="{578CA542-1073-486B-B5C8-8F19E0F59453}"/>
              </a:ext>
            </a:extLst>
          </p:cNvPr>
          <p:cNvSpPr/>
          <p:nvPr/>
        </p:nvSpPr>
        <p:spPr bwMode="auto">
          <a:xfrm>
            <a:off x="6688984" y="3043034"/>
            <a:ext cx="1865668" cy="1676223"/>
          </a:xfrm>
          <a:prstGeom prst="ellipse">
            <a:avLst/>
          </a:prstGeom>
          <a:solidFill>
            <a:schemeClr val="tx1">
              <a:lumMod val="65000"/>
              <a:lumOff val="3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dirty="0">
                <a:solidFill>
                  <a:schemeClr val="bg2"/>
                </a:solidFill>
              </a:rPr>
              <a:t>Decouple Applications</a:t>
            </a:r>
            <a:endParaRPr lang="en-US" sz="1765" dirty="0">
              <a:solidFill>
                <a:schemeClr val="bg2"/>
              </a:solidFill>
            </a:endParaRPr>
          </a:p>
        </p:txBody>
      </p:sp>
      <p:sp>
        <p:nvSpPr>
          <p:cNvPr id="13" name="Oval 12">
            <a:extLst>
              <a:ext uri="{FF2B5EF4-FFF2-40B4-BE49-F238E27FC236}">
                <a16:creationId xmlns:a16="http://schemas.microsoft.com/office/drawing/2014/main" id="{4C58307C-22FC-40BD-87F8-326B558C8BF3}"/>
              </a:ext>
            </a:extLst>
          </p:cNvPr>
          <p:cNvSpPr/>
          <p:nvPr/>
        </p:nvSpPr>
        <p:spPr bwMode="auto">
          <a:xfrm>
            <a:off x="5126999" y="1847087"/>
            <a:ext cx="2205486" cy="1852312"/>
          </a:xfrm>
          <a:prstGeom prst="ellipse">
            <a:avLst/>
          </a:prstGeom>
          <a:solidFill>
            <a:srgbClr val="243A5E"/>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r>
              <a:rPr lang="en-US" b="1" dirty="0">
                <a:solidFill>
                  <a:schemeClr val="bg2"/>
                </a:solidFill>
              </a:rPr>
              <a:t>Use .</a:t>
            </a:r>
            <a:r>
              <a:rPr lang="en-US" b="1" dirty="0" err="1">
                <a:solidFill>
                  <a:schemeClr val="bg2"/>
                </a:solidFill>
              </a:rPr>
              <a:t>dockerignore</a:t>
            </a:r>
            <a:endParaRPr lang="en-US" b="1" dirty="0">
              <a:solidFill>
                <a:schemeClr val="bg2"/>
              </a:solidFill>
            </a:endParaRPr>
          </a:p>
        </p:txBody>
      </p:sp>
      <p:sp>
        <p:nvSpPr>
          <p:cNvPr id="11" name="Oval 10">
            <a:extLst>
              <a:ext uri="{FF2B5EF4-FFF2-40B4-BE49-F238E27FC236}">
                <a16:creationId xmlns:a16="http://schemas.microsoft.com/office/drawing/2014/main" id="{495235FE-C751-4E5A-9E93-33852CBF2A44}"/>
              </a:ext>
            </a:extLst>
          </p:cNvPr>
          <p:cNvSpPr/>
          <p:nvPr/>
        </p:nvSpPr>
        <p:spPr bwMode="auto">
          <a:xfrm>
            <a:off x="5258688" y="4430417"/>
            <a:ext cx="1978629" cy="1774926"/>
          </a:xfrm>
          <a:prstGeom prst="ellipse">
            <a:avLst/>
          </a:prstGeom>
          <a:solidFill>
            <a:srgbClr val="107C10"/>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dirty="0">
                <a:solidFill>
                  <a:schemeClr val="bg2"/>
                </a:solidFill>
              </a:rPr>
              <a:t>Image Layers</a:t>
            </a:r>
            <a:endParaRPr lang="en-US" sz="1765" dirty="0">
              <a:solidFill>
                <a:schemeClr val="bg2"/>
              </a:solidFill>
            </a:endParaRPr>
          </a:p>
        </p:txBody>
      </p:sp>
      <p:sp>
        <p:nvSpPr>
          <p:cNvPr id="12" name="Oval 11">
            <a:extLst>
              <a:ext uri="{FF2B5EF4-FFF2-40B4-BE49-F238E27FC236}">
                <a16:creationId xmlns:a16="http://schemas.microsoft.com/office/drawing/2014/main" id="{B1BDA3A9-3D98-4741-9ECE-C5E7AC43C65A}"/>
              </a:ext>
            </a:extLst>
          </p:cNvPr>
          <p:cNvSpPr/>
          <p:nvPr/>
        </p:nvSpPr>
        <p:spPr bwMode="auto">
          <a:xfrm>
            <a:off x="4420070" y="3429000"/>
            <a:ext cx="1931245" cy="1774926"/>
          </a:xfrm>
          <a:prstGeom prst="ellipse">
            <a:avLst/>
          </a:prstGeom>
          <a:solidFill>
            <a:srgbClr val="A9A09A"/>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r>
              <a:rPr lang="en-US" dirty="0">
                <a:solidFill>
                  <a:schemeClr val="bg2"/>
                </a:solidFill>
              </a:rPr>
              <a:t>Continuous Integration/Continuous Deployment (CI/CD)</a:t>
            </a:r>
          </a:p>
        </p:txBody>
      </p:sp>
      <p:sp>
        <p:nvSpPr>
          <p:cNvPr id="14" name="Oval 13">
            <a:extLst>
              <a:ext uri="{FF2B5EF4-FFF2-40B4-BE49-F238E27FC236}">
                <a16:creationId xmlns:a16="http://schemas.microsoft.com/office/drawing/2014/main" id="{0391AC37-4461-4CF6-ACB3-CA7C27BBA56A}"/>
              </a:ext>
            </a:extLst>
          </p:cNvPr>
          <p:cNvSpPr/>
          <p:nvPr/>
        </p:nvSpPr>
        <p:spPr bwMode="auto">
          <a:xfrm>
            <a:off x="1902416" y="1602143"/>
            <a:ext cx="1840189" cy="1596548"/>
          </a:xfrm>
          <a:prstGeom prst="ellipse">
            <a:avLst/>
          </a:prstGeom>
          <a:solidFill>
            <a:srgbClr val="008575"/>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r>
              <a:rPr lang="en-US" dirty="0">
                <a:solidFill>
                  <a:schemeClr val="bg2"/>
                </a:solidFill>
              </a:rPr>
              <a:t>Stateless Containers</a:t>
            </a:r>
          </a:p>
        </p:txBody>
      </p:sp>
      <p:sp>
        <p:nvSpPr>
          <p:cNvPr id="15" name="Oval 14">
            <a:extLst>
              <a:ext uri="{FF2B5EF4-FFF2-40B4-BE49-F238E27FC236}">
                <a16:creationId xmlns:a16="http://schemas.microsoft.com/office/drawing/2014/main" id="{58439F03-B99F-4D0C-B5A0-FE331E54B597}"/>
              </a:ext>
            </a:extLst>
          </p:cNvPr>
          <p:cNvSpPr/>
          <p:nvPr/>
        </p:nvSpPr>
        <p:spPr bwMode="auto">
          <a:xfrm>
            <a:off x="3709709" y="1832452"/>
            <a:ext cx="1638072" cy="1596548"/>
          </a:xfrm>
          <a:prstGeom prst="ellipse">
            <a:avLst/>
          </a:prstGeom>
          <a:solidFill>
            <a:schemeClr val="accent1"/>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dirty="0">
                <a:solidFill>
                  <a:schemeClr val="bg2"/>
                </a:solidFill>
              </a:rPr>
              <a:t>Build Path</a:t>
            </a:r>
            <a:endParaRPr lang="en-US" sz="1765" dirty="0">
              <a:solidFill>
                <a:schemeClr val="bg2"/>
              </a:solidFill>
            </a:endParaRPr>
          </a:p>
        </p:txBody>
      </p:sp>
      <p:sp>
        <p:nvSpPr>
          <p:cNvPr id="16" name="Oval 15">
            <a:extLst>
              <a:ext uri="{FF2B5EF4-FFF2-40B4-BE49-F238E27FC236}">
                <a16:creationId xmlns:a16="http://schemas.microsoft.com/office/drawing/2014/main" id="{BA51A52B-31DD-4917-8D6F-13BC6C34E5FE}"/>
              </a:ext>
            </a:extLst>
          </p:cNvPr>
          <p:cNvSpPr/>
          <p:nvPr/>
        </p:nvSpPr>
        <p:spPr bwMode="auto">
          <a:xfrm>
            <a:off x="2940395" y="4430417"/>
            <a:ext cx="1823771" cy="1774926"/>
          </a:xfrm>
          <a:prstGeom prst="ellipse">
            <a:avLst/>
          </a:prstGeom>
          <a:solidFill>
            <a:srgbClr val="243A5E"/>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dirty="0">
                <a:solidFill>
                  <a:schemeClr val="bg2"/>
                </a:solidFill>
              </a:rPr>
              <a:t>Use build cache</a:t>
            </a:r>
            <a:endParaRPr lang="en-US" sz="1765" dirty="0">
              <a:solidFill>
                <a:schemeClr val="bg2"/>
              </a:solidFill>
            </a:endParaRPr>
          </a:p>
        </p:txBody>
      </p:sp>
      <p:pic>
        <p:nvPicPr>
          <p:cNvPr id="18" name="Picture 17">
            <a:extLst>
              <a:ext uri="{FF2B5EF4-FFF2-40B4-BE49-F238E27FC236}">
                <a16:creationId xmlns:a16="http://schemas.microsoft.com/office/drawing/2014/main" id="{3959CA01-D867-4C70-9ABC-70BF074A3096}"/>
              </a:ext>
            </a:extLst>
          </p:cNvPr>
          <p:cNvPicPr>
            <a:picLocks noChangeAspect="1"/>
          </p:cNvPicPr>
          <p:nvPr/>
        </p:nvPicPr>
        <p:blipFill rotWithShape="1">
          <a:blip r:embed="rId4"/>
          <a:srcRect t="1818" r="45625"/>
          <a:stretch/>
        </p:blipFill>
        <p:spPr>
          <a:xfrm>
            <a:off x="8816736" y="0"/>
            <a:ext cx="3383773" cy="6858000"/>
          </a:xfrm>
          <a:prstGeom prst="rect">
            <a:avLst/>
          </a:prstGeom>
        </p:spPr>
      </p:pic>
      <p:sp>
        <p:nvSpPr>
          <p:cNvPr id="17" name="Title 1">
            <a:extLst>
              <a:ext uri="{FF2B5EF4-FFF2-40B4-BE49-F238E27FC236}">
                <a16:creationId xmlns:a16="http://schemas.microsoft.com/office/drawing/2014/main" id="{EECA347D-65F3-47B3-9036-734132E8D0EB}"/>
              </a:ext>
            </a:extLst>
          </p:cNvPr>
          <p:cNvSpPr txBox="1">
            <a:spLocks/>
          </p:cNvSpPr>
          <p:nvPr/>
        </p:nvSpPr>
        <p:spPr>
          <a:xfrm>
            <a:off x="457201" y="457200"/>
            <a:ext cx="7300452"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Docker Best Practices</a:t>
            </a:r>
            <a:endParaRPr lang="en-US" dirty="0">
              <a:latin typeface="Segoe Semibold"/>
            </a:endParaRPr>
          </a:p>
        </p:txBody>
      </p:sp>
    </p:spTree>
    <p:custDataLst>
      <p:tags r:id="rId1"/>
    </p:custDataLst>
    <p:extLst>
      <p:ext uri="{BB962C8B-B14F-4D97-AF65-F5344CB8AC3E}">
        <p14:creationId xmlns:p14="http://schemas.microsoft.com/office/powerpoint/2010/main" val="316118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Effect transition="in" filter="fade">
                                      <p:cBhvr>
                                        <p:cTn id="51" dur="500"/>
                                        <p:tgtEl>
                                          <p:spTgt spid="12"/>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fltVal val="0"/>
                                          </p:val>
                                        </p:tav>
                                        <p:tav tm="100000">
                                          <p:val>
                                            <p:strVal val="#ppt_w"/>
                                          </p:val>
                                        </p:tav>
                                      </p:tavLst>
                                    </p:anim>
                                    <p:anim calcmode="lin" valueType="num">
                                      <p:cBhvr>
                                        <p:cTn id="55" dur="500" fill="hold"/>
                                        <p:tgtEl>
                                          <p:spTgt spid="14"/>
                                        </p:tgtEl>
                                        <p:attrNameLst>
                                          <p:attrName>ppt_h</p:attrName>
                                        </p:attrNameLst>
                                      </p:cBhvr>
                                      <p:tavLst>
                                        <p:tav tm="0">
                                          <p:val>
                                            <p:fltVal val="0"/>
                                          </p:val>
                                        </p:tav>
                                        <p:tav tm="100000">
                                          <p:val>
                                            <p:strVal val="#ppt_h"/>
                                          </p:val>
                                        </p:tav>
                                      </p:tavLst>
                                    </p:anim>
                                    <p:animEffect transition="in" filter="fade">
                                      <p:cBhvr>
                                        <p:cTn id="56" dur="500"/>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Effect transition="in" filter="fade">
                                      <p:cBhvr>
                                        <p:cTn id="63" dur="500"/>
                                        <p:tgtEl>
                                          <p:spTgt spid="15"/>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 calcmode="lin" valueType="num">
                                      <p:cBhvr>
                                        <p:cTn id="66" dur="500" fill="hold"/>
                                        <p:tgtEl>
                                          <p:spTgt spid="16"/>
                                        </p:tgtEl>
                                        <p:attrNameLst>
                                          <p:attrName>ppt_w</p:attrName>
                                        </p:attrNameLst>
                                      </p:cBhvr>
                                      <p:tavLst>
                                        <p:tav tm="0">
                                          <p:val>
                                            <p:fltVal val="0"/>
                                          </p:val>
                                        </p:tav>
                                        <p:tav tm="100000">
                                          <p:val>
                                            <p:strVal val="#ppt_w"/>
                                          </p:val>
                                        </p:tav>
                                      </p:tavLst>
                                    </p:anim>
                                    <p:anim calcmode="lin" valueType="num">
                                      <p:cBhvr>
                                        <p:cTn id="67" dur="500" fill="hold"/>
                                        <p:tgtEl>
                                          <p:spTgt spid="16"/>
                                        </p:tgtEl>
                                        <p:attrNameLst>
                                          <p:attrName>ppt_h</p:attrName>
                                        </p:attrNameLst>
                                      </p:cBhvr>
                                      <p:tavLst>
                                        <p:tav tm="0">
                                          <p:val>
                                            <p:fltVal val="0"/>
                                          </p:val>
                                        </p:tav>
                                        <p:tav tm="100000">
                                          <p:val>
                                            <p:strVal val="#ppt_h"/>
                                          </p:val>
                                        </p:tav>
                                      </p:tavLst>
                                    </p:anim>
                                    <p:animEffect transition="in" filter="fade">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3" grpId="0" animBg="1"/>
      <p:bldP spid="11" grpId="0" animBg="1"/>
      <p:bldP spid="12"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38540" y="2931173"/>
            <a:ext cx="9049589" cy="995654"/>
          </a:xfrm>
        </p:spPr>
        <p:txBody>
          <a:bodyPr/>
          <a:lstStyle/>
          <a:p>
            <a:r>
              <a:rPr lang="en-US" dirty="0"/>
              <a:t>Open Source Stacks</a:t>
            </a:r>
          </a:p>
        </p:txBody>
      </p:sp>
    </p:spTree>
    <p:custDataLst>
      <p:tags r:id="rId1"/>
    </p:custDataLst>
    <p:extLst>
      <p:ext uri="{BB962C8B-B14F-4D97-AF65-F5344CB8AC3E}">
        <p14:creationId xmlns:p14="http://schemas.microsoft.com/office/powerpoint/2010/main" val="173504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3720164" y="2801680"/>
            <a:ext cx="6641961" cy="1254639"/>
          </a:xfrm>
          <a:prstGeom prst="rect">
            <a:avLst/>
          </a:prstGeom>
        </p:spPr>
        <p:txBody>
          <a:bodyPr wrap="square">
            <a:spAutoFit/>
          </a:bodyPr>
          <a:lstStyle/>
          <a:p>
            <a:pPr algn="just" defTabSz="914367">
              <a:defRPr/>
            </a:pPr>
            <a:endParaRPr lang="en-US" sz="2400" dirty="0">
              <a:solidFill>
                <a:srgbClr val="0070C0"/>
              </a:solidFill>
            </a:endParaRPr>
          </a:p>
          <a:p>
            <a:pPr marL="690562" indent="-457200" algn="just" defTabSz="914367">
              <a:buFont typeface="Arial" panose="020B0604020202020204" pitchFamily="34" charset="0"/>
              <a:buChar char="•"/>
              <a:defRPr/>
            </a:pPr>
            <a:r>
              <a:rPr lang="en-US" sz="2800" dirty="0"/>
              <a:t>Define Open Source Technologies.</a:t>
            </a:r>
          </a:p>
          <a:p>
            <a:pPr algn="just" defTabSz="914367">
              <a:defRPr/>
            </a:pPr>
            <a:endParaRPr lang="en-US" sz="2353" dirty="0">
              <a:solidFill>
                <a:srgbClr val="505050"/>
              </a:solidFill>
              <a:ea typeface="Times New Roman" panose="02020603050405020304" pitchFamily="18" charset="0"/>
            </a:endParaRPr>
          </a:p>
        </p:txBody>
      </p:sp>
      <p:sp>
        <p:nvSpPr>
          <p:cNvPr id="7" name="Title 10">
            <a:extLst>
              <a:ext uri="{FF2B5EF4-FFF2-40B4-BE49-F238E27FC236}">
                <a16:creationId xmlns:a16="http://schemas.microsoft.com/office/drawing/2014/main" id="{C8902AFB-359E-48CA-B171-4380A68EEF14}"/>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a:t>
            </a:r>
            <a:endParaRPr lang="en-US" b="0" spc="0" dirty="0">
              <a:latin typeface="Segoe Semibold"/>
              <a:ea typeface="+mn-ea"/>
              <a:cs typeface="+mn-cs"/>
            </a:endParaRPr>
          </a:p>
        </p:txBody>
      </p:sp>
      <p:pic>
        <p:nvPicPr>
          <p:cNvPr id="5" name="Picture Placeholder 4" descr="A computer sitting on top of a wooden desk&#10;&#10;Description automatically generated">
            <a:extLst>
              <a:ext uri="{FF2B5EF4-FFF2-40B4-BE49-F238E27FC236}">
                <a16:creationId xmlns:a16="http://schemas.microsoft.com/office/drawing/2014/main" id="{3A3913EC-BC0E-4254-9F2A-C1F72BD2DFB5}"/>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31315" r="32527"/>
          <a:stretch/>
        </p:blipFill>
        <p:spPr>
          <a:xfrm>
            <a:off x="0" y="0"/>
            <a:ext cx="3720163" cy="6858000"/>
          </a:xfrm>
        </p:spPr>
      </p:pic>
    </p:spTree>
    <p:custDataLst>
      <p:tags r:id="rId1"/>
    </p:custDataLst>
    <p:extLst>
      <p:ext uri="{BB962C8B-B14F-4D97-AF65-F5344CB8AC3E}">
        <p14:creationId xmlns:p14="http://schemas.microsoft.com/office/powerpoint/2010/main" val="48970948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B3CBD1-37DF-4001-B1C7-04E0BD32BD34}"/>
              </a:ext>
            </a:extLst>
          </p:cNvPr>
          <p:cNvSpPr txBox="1">
            <a:spLocks/>
          </p:cNvSpPr>
          <p:nvPr/>
        </p:nvSpPr>
        <p:spPr>
          <a:xfrm>
            <a:off x="457200" y="457200"/>
            <a:ext cx="10613923"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OSS Languages on Azure App Service</a:t>
            </a:r>
          </a:p>
        </p:txBody>
      </p:sp>
      <p:sp>
        <p:nvSpPr>
          <p:cNvPr id="6" name="TextBox 5">
            <a:extLst>
              <a:ext uri="{FF2B5EF4-FFF2-40B4-BE49-F238E27FC236}">
                <a16:creationId xmlns:a16="http://schemas.microsoft.com/office/drawing/2014/main" id="{441C82AD-CC6A-4343-B5BD-B9D56FA547A5}"/>
              </a:ext>
            </a:extLst>
          </p:cNvPr>
          <p:cNvSpPr txBox="1"/>
          <p:nvPr/>
        </p:nvSpPr>
        <p:spPr>
          <a:xfrm>
            <a:off x="457200" y="2281249"/>
            <a:ext cx="5638801" cy="3600986"/>
          </a:xfrm>
          <a:prstGeom prst="rect">
            <a:avLst/>
          </a:prstGeom>
        </p:spPr>
        <p:txBody>
          <a:bodyPr wrap="square" lIns="0" tIns="0" rIns="0" bIns="0" rtlCol="0" anchor="t" anchorCtr="0">
            <a:spAutoFit/>
          </a:bodyPr>
          <a:lstStyle/>
          <a:p>
            <a:r>
              <a:rPr lang="en-US" sz="2400" dirty="0"/>
              <a:t>App Service on Linux offers support for multiple languages which are provided below.</a:t>
            </a:r>
          </a:p>
          <a:p>
            <a:endParaRPr lang="en-US" sz="2400" dirty="0"/>
          </a:p>
          <a:p>
            <a:r>
              <a:rPr lang="en-US" sz="2400" dirty="0"/>
              <a:t>Before proceeding, it's important to understand popular frameworks for each of these technologies and which are support on App Service on Linux vs. App Service on Windows. </a:t>
            </a:r>
          </a:p>
          <a:p>
            <a:endParaRPr lang="en-US" dirty="0"/>
          </a:p>
        </p:txBody>
      </p:sp>
      <p:graphicFrame>
        <p:nvGraphicFramePr>
          <p:cNvPr id="2" name="Table 1">
            <a:extLst>
              <a:ext uri="{FF2B5EF4-FFF2-40B4-BE49-F238E27FC236}">
                <a16:creationId xmlns:a16="http://schemas.microsoft.com/office/drawing/2014/main" id="{9685900B-1912-486F-8202-2A73A22E8E05}"/>
              </a:ext>
            </a:extLst>
          </p:cNvPr>
          <p:cNvGraphicFramePr>
            <a:graphicFrameLocks noGrp="1"/>
          </p:cNvGraphicFramePr>
          <p:nvPr>
            <p:extLst>
              <p:ext uri="{D42A27DB-BD31-4B8C-83A1-F6EECF244321}">
                <p14:modId xmlns:p14="http://schemas.microsoft.com/office/powerpoint/2010/main" val="1663362899"/>
              </p:ext>
            </p:extLst>
          </p:nvPr>
        </p:nvGraphicFramePr>
        <p:xfrm>
          <a:off x="6440129" y="2281249"/>
          <a:ext cx="5465456" cy="3554550"/>
        </p:xfrm>
        <a:graphic>
          <a:graphicData uri="http://schemas.openxmlformats.org/drawingml/2006/table">
            <a:tbl>
              <a:tblPr firstRow="1" firstCol="1">
                <a:tableStyleId>{F5AB1C69-6EDB-4FF4-983F-18BD219EF322}</a:tableStyleId>
              </a:tblPr>
              <a:tblGrid>
                <a:gridCol w="1411939">
                  <a:extLst>
                    <a:ext uri="{9D8B030D-6E8A-4147-A177-3AD203B41FA5}">
                      <a16:colId xmlns:a16="http://schemas.microsoft.com/office/drawing/2014/main" val="983903642"/>
                    </a:ext>
                  </a:extLst>
                </a:gridCol>
                <a:gridCol w="1865905">
                  <a:extLst>
                    <a:ext uri="{9D8B030D-6E8A-4147-A177-3AD203B41FA5}">
                      <a16:colId xmlns:a16="http://schemas.microsoft.com/office/drawing/2014/main" val="4183427926"/>
                    </a:ext>
                  </a:extLst>
                </a:gridCol>
                <a:gridCol w="2187612">
                  <a:extLst>
                    <a:ext uri="{9D8B030D-6E8A-4147-A177-3AD203B41FA5}">
                      <a16:colId xmlns:a16="http://schemas.microsoft.com/office/drawing/2014/main" val="1523309603"/>
                    </a:ext>
                  </a:extLst>
                </a:gridCol>
              </a:tblGrid>
              <a:tr h="403957">
                <a:tc>
                  <a:txBody>
                    <a:bodyPr/>
                    <a:lstStyle/>
                    <a:p>
                      <a:pPr marL="0" marR="0">
                        <a:lnSpc>
                          <a:spcPct val="107000"/>
                        </a:lnSpc>
                        <a:spcBef>
                          <a:spcPts val="600"/>
                        </a:spcBef>
                        <a:spcAft>
                          <a:spcPts val="0"/>
                        </a:spcAft>
                      </a:pPr>
                      <a:r>
                        <a:rPr lang="en-US" sz="1800" dirty="0">
                          <a:solidFill>
                            <a:schemeClr val="tx1"/>
                          </a:solidFill>
                          <a:effectLst/>
                        </a:rPr>
                        <a:t>Language</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App Service on Linux</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a:solidFill>
                            <a:schemeClr val="tx1"/>
                          </a:solidFill>
                          <a:effectLst/>
                        </a:rPr>
                        <a:t>App Service on Windows</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4323898"/>
                  </a:ext>
                </a:extLst>
              </a:tr>
              <a:tr h="403957">
                <a:tc>
                  <a:txBody>
                    <a:bodyPr/>
                    <a:lstStyle/>
                    <a:p>
                      <a:pPr marL="0" marR="0">
                        <a:lnSpc>
                          <a:spcPct val="107000"/>
                        </a:lnSpc>
                        <a:spcBef>
                          <a:spcPts val="600"/>
                        </a:spcBef>
                        <a:spcAft>
                          <a:spcPts val="0"/>
                        </a:spcAft>
                      </a:pPr>
                      <a:r>
                        <a:rPr lang="en-US" sz="1800" dirty="0">
                          <a:solidFill>
                            <a:schemeClr val="tx1"/>
                          </a:solidFill>
                          <a:effectLst/>
                        </a:rPr>
                        <a:t>Java</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a:solidFill>
                            <a:schemeClr val="tx1"/>
                          </a:solidFill>
                          <a:effectLst/>
                        </a:rPr>
                        <a:t>Supported</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a:solidFill>
                            <a:schemeClr val="tx1"/>
                          </a:solidFill>
                          <a:effectLst/>
                        </a:rPr>
                        <a:t>Supported</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7810063"/>
                  </a:ext>
                </a:extLst>
              </a:tr>
              <a:tr h="403957">
                <a:tc>
                  <a:txBody>
                    <a:bodyPr/>
                    <a:lstStyle/>
                    <a:p>
                      <a:pPr marL="0" marR="0">
                        <a:lnSpc>
                          <a:spcPct val="107000"/>
                        </a:lnSpc>
                        <a:spcBef>
                          <a:spcPts val="600"/>
                        </a:spcBef>
                        <a:spcAft>
                          <a:spcPts val="0"/>
                        </a:spcAft>
                      </a:pPr>
                      <a:r>
                        <a:rPr lang="en-US" sz="1800" dirty="0">
                          <a:solidFill>
                            <a:schemeClr val="tx1"/>
                          </a:solidFill>
                          <a:effectLst/>
                        </a:rPr>
                        <a:t>Node</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Supported</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a:solidFill>
                            <a:schemeClr val="tx1"/>
                          </a:solidFill>
                          <a:effectLst/>
                        </a:rPr>
                        <a:t>Supported</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1707597"/>
                  </a:ext>
                </a:extLst>
              </a:tr>
              <a:tr h="403957">
                <a:tc>
                  <a:txBody>
                    <a:bodyPr/>
                    <a:lstStyle/>
                    <a:p>
                      <a:pPr marL="0" marR="0">
                        <a:lnSpc>
                          <a:spcPct val="107000"/>
                        </a:lnSpc>
                        <a:spcBef>
                          <a:spcPts val="600"/>
                        </a:spcBef>
                        <a:spcAft>
                          <a:spcPts val="0"/>
                        </a:spcAft>
                      </a:pPr>
                      <a:r>
                        <a:rPr lang="en-US" sz="1800" dirty="0">
                          <a:solidFill>
                            <a:schemeClr val="tx1"/>
                          </a:solidFill>
                          <a:effectLst/>
                        </a:rPr>
                        <a:t>PHP</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Supported</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a:solidFill>
                            <a:schemeClr val="tx1"/>
                          </a:solidFill>
                          <a:effectLst/>
                        </a:rPr>
                        <a:t>Supported</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2092330"/>
                  </a:ext>
                </a:extLst>
              </a:tr>
              <a:tr h="403957">
                <a:tc>
                  <a:txBody>
                    <a:bodyPr/>
                    <a:lstStyle/>
                    <a:p>
                      <a:pPr marL="0" marR="0">
                        <a:lnSpc>
                          <a:spcPct val="107000"/>
                        </a:lnSpc>
                        <a:spcBef>
                          <a:spcPts val="600"/>
                        </a:spcBef>
                        <a:spcAft>
                          <a:spcPts val="0"/>
                        </a:spcAft>
                      </a:pPr>
                      <a:r>
                        <a:rPr lang="en-US" sz="1800">
                          <a:solidFill>
                            <a:schemeClr val="tx1"/>
                          </a:solidFill>
                          <a:effectLst/>
                        </a:rPr>
                        <a:t>Python</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Supported</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a:solidFill>
                            <a:schemeClr val="tx1"/>
                          </a:solidFill>
                          <a:effectLst/>
                        </a:rPr>
                        <a:t>Supported via SiteExtensions</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12301956"/>
                  </a:ext>
                </a:extLst>
              </a:tr>
              <a:tr h="403957">
                <a:tc>
                  <a:txBody>
                    <a:bodyPr/>
                    <a:lstStyle/>
                    <a:p>
                      <a:pPr marL="0" marR="0">
                        <a:lnSpc>
                          <a:spcPct val="107000"/>
                        </a:lnSpc>
                        <a:spcBef>
                          <a:spcPts val="600"/>
                        </a:spcBef>
                        <a:spcAft>
                          <a:spcPts val="0"/>
                        </a:spcAft>
                      </a:pPr>
                      <a:r>
                        <a:rPr lang="en-US" sz="1800">
                          <a:solidFill>
                            <a:schemeClr val="tx1"/>
                          </a:solidFill>
                          <a:effectLst/>
                        </a:rPr>
                        <a:t>.NET Core</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Supported</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Supported</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8940956"/>
                  </a:ext>
                </a:extLst>
              </a:tr>
              <a:tr h="403957">
                <a:tc>
                  <a:txBody>
                    <a:bodyPr/>
                    <a:lstStyle/>
                    <a:p>
                      <a:pPr marL="0" marR="0">
                        <a:lnSpc>
                          <a:spcPct val="107000"/>
                        </a:lnSpc>
                        <a:spcBef>
                          <a:spcPts val="600"/>
                        </a:spcBef>
                        <a:spcAft>
                          <a:spcPts val="0"/>
                        </a:spcAft>
                      </a:pPr>
                      <a:r>
                        <a:rPr lang="en-US" sz="1800">
                          <a:solidFill>
                            <a:schemeClr val="tx1"/>
                          </a:solidFill>
                          <a:effectLst/>
                        </a:rPr>
                        <a:t>Ruby</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Supported</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Not Supported</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52648181"/>
                  </a:ext>
                </a:extLst>
              </a:tr>
              <a:tr h="403957">
                <a:tc>
                  <a:txBody>
                    <a:bodyPr/>
                    <a:lstStyle/>
                    <a:p>
                      <a:pPr marL="0" marR="0">
                        <a:lnSpc>
                          <a:spcPct val="107000"/>
                        </a:lnSpc>
                        <a:spcBef>
                          <a:spcPts val="600"/>
                        </a:spcBef>
                        <a:spcAft>
                          <a:spcPts val="0"/>
                        </a:spcAft>
                      </a:pPr>
                      <a:r>
                        <a:rPr lang="en-US" sz="1800">
                          <a:solidFill>
                            <a:schemeClr val="tx1"/>
                          </a:solidFill>
                          <a:effectLst/>
                        </a:rPr>
                        <a:t>WordPress</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Supported</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Supported</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90522081"/>
                  </a:ext>
                </a:extLst>
              </a:tr>
            </a:tbl>
          </a:graphicData>
        </a:graphic>
      </p:graphicFrame>
    </p:spTree>
    <p:custDataLst>
      <p:tags r:id="rId1"/>
    </p:custDataLst>
    <p:extLst>
      <p:ext uri="{BB962C8B-B14F-4D97-AF65-F5344CB8AC3E}">
        <p14:creationId xmlns:p14="http://schemas.microsoft.com/office/powerpoint/2010/main" val="98437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B3CBD1-37DF-4001-B1C7-04E0BD32BD34}"/>
              </a:ext>
            </a:extLst>
          </p:cNvPr>
          <p:cNvSpPr txBox="1">
            <a:spLocks/>
          </p:cNvSpPr>
          <p:nvPr/>
        </p:nvSpPr>
        <p:spPr>
          <a:xfrm>
            <a:off x="457200" y="457200"/>
            <a:ext cx="10613923"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Popular OSS Frameworks by Language</a:t>
            </a:r>
          </a:p>
        </p:txBody>
      </p:sp>
      <p:sp>
        <p:nvSpPr>
          <p:cNvPr id="6" name="TextBox 5">
            <a:extLst>
              <a:ext uri="{FF2B5EF4-FFF2-40B4-BE49-F238E27FC236}">
                <a16:creationId xmlns:a16="http://schemas.microsoft.com/office/drawing/2014/main" id="{441C82AD-CC6A-4343-B5BD-B9D56FA547A5}"/>
              </a:ext>
            </a:extLst>
          </p:cNvPr>
          <p:cNvSpPr txBox="1"/>
          <p:nvPr/>
        </p:nvSpPr>
        <p:spPr>
          <a:xfrm>
            <a:off x="457200" y="1397675"/>
            <a:ext cx="10903975" cy="1200329"/>
          </a:xfrm>
          <a:prstGeom prst="rect">
            <a:avLst/>
          </a:prstGeom>
        </p:spPr>
        <p:txBody>
          <a:bodyPr wrap="square" lIns="0" tIns="0" rIns="0" bIns="0" rtlCol="0" anchor="t" anchorCtr="0">
            <a:spAutoFit/>
          </a:bodyPr>
          <a:lstStyle/>
          <a:p>
            <a:r>
              <a:rPr lang="en-US" dirty="0"/>
              <a:t>Developers commonly use frameworks which include built-in functionally for different types of applications. </a:t>
            </a:r>
          </a:p>
          <a:p>
            <a:r>
              <a:rPr lang="en-US" dirty="0"/>
              <a:t>For example, WordPress is a framework which uses PHP and is used for blogs, e-commerce, etc. </a:t>
            </a:r>
          </a:p>
          <a:p>
            <a:endParaRPr lang="en-US" dirty="0"/>
          </a:p>
          <a:p>
            <a:r>
              <a:rPr lang="en-US" dirty="0"/>
              <a:t>Below is a list of popular frameworks</a:t>
            </a:r>
            <a:r>
              <a:rPr lang="en-US" sz="2400" dirty="0"/>
              <a:t>.</a:t>
            </a:r>
          </a:p>
        </p:txBody>
      </p:sp>
      <p:graphicFrame>
        <p:nvGraphicFramePr>
          <p:cNvPr id="3" name="Table 2">
            <a:extLst>
              <a:ext uri="{FF2B5EF4-FFF2-40B4-BE49-F238E27FC236}">
                <a16:creationId xmlns:a16="http://schemas.microsoft.com/office/drawing/2014/main" id="{9C3D05B6-FEAD-4DB6-87DE-1DE95A415134}"/>
              </a:ext>
            </a:extLst>
          </p:cNvPr>
          <p:cNvGraphicFramePr>
            <a:graphicFrameLocks noGrp="1"/>
          </p:cNvGraphicFramePr>
          <p:nvPr>
            <p:extLst>
              <p:ext uri="{D42A27DB-BD31-4B8C-83A1-F6EECF244321}">
                <p14:modId xmlns:p14="http://schemas.microsoft.com/office/powerpoint/2010/main" val="2154082763"/>
              </p:ext>
            </p:extLst>
          </p:nvPr>
        </p:nvGraphicFramePr>
        <p:xfrm>
          <a:off x="457199" y="2944119"/>
          <a:ext cx="10903975" cy="3178278"/>
        </p:xfrm>
        <a:graphic>
          <a:graphicData uri="http://schemas.openxmlformats.org/drawingml/2006/table">
            <a:tbl>
              <a:tblPr firstRow="1" firstCol="1">
                <a:tableStyleId>{F5AB1C69-6EDB-4FF4-983F-18BD219EF322}</a:tableStyleId>
              </a:tblPr>
              <a:tblGrid>
                <a:gridCol w="2825015">
                  <a:extLst>
                    <a:ext uri="{9D8B030D-6E8A-4147-A177-3AD203B41FA5}">
                      <a16:colId xmlns:a16="http://schemas.microsoft.com/office/drawing/2014/main" val="2463744284"/>
                    </a:ext>
                  </a:extLst>
                </a:gridCol>
                <a:gridCol w="8078960">
                  <a:extLst>
                    <a:ext uri="{9D8B030D-6E8A-4147-A177-3AD203B41FA5}">
                      <a16:colId xmlns:a16="http://schemas.microsoft.com/office/drawing/2014/main" val="3062413203"/>
                    </a:ext>
                  </a:extLst>
                </a:gridCol>
              </a:tblGrid>
              <a:tr h="327223">
                <a:tc>
                  <a:txBody>
                    <a:bodyPr/>
                    <a:lstStyle/>
                    <a:p>
                      <a:pPr marL="0" marR="0">
                        <a:lnSpc>
                          <a:spcPct val="107000"/>
                        </a:lnSpc>
                        <a:spcBef>
                          <a:spcPts val="600"/>
                        </a:spcBef>
                        <a:spcAft>
                          <a:spcPts val="0"/>
                        </a:spcAft>
                      </a:pPr>
                      <a:r>
                        <a:rPr lang="en-US" sz="1800" dirty="0">
                          <a:solidFill>
                            <a:schemeClr val="tx1"/>
                          </a:solidFill>
                          <a:effectLst/>
                        </a:rPr>
                        <a:t>Language</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Framework</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6784594"/>
                  </a:ext>
                </a:extLst>
              </a:tr>
              <a:tr h="570211">
                <a:tc>
                  <a:txBody>
                    <a:bodyPr/>
                    <a:lstStyle/>
                    <a:p>
                      <a:pPr marL="0" marR="0">
                        <a:lnSpc>
                          <a:spcPct val="107000"/>
                        </a:lnSpc>
                        <a:spcBef>
                          <a:spcPts val="600"/>
                        </a:spcBef>
                        <a:spcAft>
                          <a:spcPts val="0"/>
                        </a:spcAft>
                      </a:pPr>
                      <a:r>
                        <a:rPr lang="en-US" sz="1800">
                          <a:solidFill>
                            <a:schemeClr val="tx1"/>
                          </a:solidFill>
                          <a:effectLst/>
                        </a:rPr>
                        <a:t>Java</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Spring, Hibernate, Struts, Grails, JSF, Hadoop, Play</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06195366"/>
                  </a:ext>
                </a:extLst>
              </a:tr>
              <a:tr h="570211">
                <a:tc>
                  <a:txBody>
                    <a:bodyPr/>
                    <a:lstStyle/>
                    <a:p>
                      <a:pPr marL="0" marR="0">
                        <a:lnSpc>
                          <a:spcPct val="107000"/>
                        </a:lnSpc>
                        <a:spcBef>
                          <a:spcPts val="600"/>
                        </a:spcBef>
                        <a:spcAft>
                          <a:spcPts val="0"/>
                        </a:spcAft>
                      </a:pPr>
                      <a:r>
                        <a:rPr lang="en-US" sz="1800">
                          <a:solidFill>
                            <a:schemeClr val="tx1"/>
                          </a:solidFill>
                          <a:effectLst/>
                        </a:rPr>
                        <a:t>Node</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a:solidFill>
                            <a:schemeClr val="tx1"/>
                          </a:solidFill>
                          <a:effectLst/>
                        </a:rPr>
                        <a:t>Express, Meteor, React, Sails, Next, Nest, Hapi, Angular, Vue, </a:t>
                      </a:r>
                      <a:r>
                        <a:rPr lang="en-US" sz="1800" u="sng">
                          <a:solidFill>
                            <a:schemeClr val="tx1"/>
                          </a:solidFill>
                          <a:effectLst/>
                          <a:hlinkClick r:id="rId4">
                            <a:extLst>
                              <a:ext uri="{A12FA001-AC4F-418D-AE19-62706E023703}">
                                <ahyp:hlinkClr xmlns:ahyp="http://schemas.microsoft.com/office/drawing/2018/hyperlinkcolor" val="tx"/>
                              </a:ext>
                            </a:extLst>
                          </a:hlinkClick>
                        </a:rPr>
                        <a:t>Socket.io</a:t>
                      </a:r>
                      <a:r>
                        <a:rPr lang="en-US" sz="1800">
                          <a:solidFill>
                            <a:schemeClr val="tx1"/>
                          </a:solidFill>
                          <a:effectLst/>
                        </a:rPr>
                        <a:t> </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3411107"/>
                  </a:ext>
                </a:extLst>
              </a:tr>
              <a:tr h="866203">
                <a:tc>
                  <a:txBody>
                    <a:bodyPr/>
                    <a:lstStyle/>
                    <a:p>
                      <a:pPr marL="0" marR="0">
                        <a:lnSpc>
                          <a:spcPct val="107000"/>
                        </a:lnSpc>
                        <a:spcBef>
                          <a:spcPts val="600"/>
                        </a:spcBef>
                        <a:spcAft>
                          <a:spcPts val="0"/>
                        </a:spcAft>
                      </a:pPr>
                      <a:r>
                        <a:rPr lang="en-US" sz="1800" dirty="0">
                          <a:solidFill>
                            <a:schemeClr val="tx1"/>
                          </a:solidFill>
                          <a:effectLst/>
                        </a:rPr>
                        <a:t>PHP</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WordPress, Drupal, </a:t>
                      </a:r>
                      <a:r>
                        <a:rPr lang="en-US" sz="1800" dirty="0" err="1">
                          <a:solidFill>
                            <a:schemeClr val="tx1"/>
                          </a:solidFill>
                          <a:effectLst/>
                        </a:rPr>
                        <a:t>Symfony</a:t>
                      </a:r>
                      <a:r>
                        <a:rPr lang="en-US" sz="1800" dirty="0">
                          <a:solidFill>
                            <a:schemeClr val="tx1"/>
                          </a:solidFill>
                          <a:effectLst/>
                        </a:rPr>
                        <a:t>, CodeIgniter, Laravel, Magento, </a:t>
                      </a:r>
                      <a:r>
                        <a:rPr lang="en-US" sz="1800" dirty="0" err="1">
                          <a:solidFill>
                            <a:schemeClr val="tx1"/>
                          </a:solidFill>
                          <a:effectLst/>
                        </a:rPr>
                        <a:t>CakePHP</a:t>
                      </a:r>
                      <a:r>
                        <a:rPr lang="en-US" sz="1800" dirty="0">
                          <a:solidFill>
                            <a:schemeClr val="tx1"/>
                          </a:solidFill>
                          <a:effectLst/>
                        </a:rPr>
                        <a:t>, </a:t>
                      </a:r>
                      <a:r>
                        <a:rPr lang="en-US" sz="1800" dirty="0" err="1">
                          <a:solidFill>
                            <a:schemeClr val="tx1"/>
                          </a:solidFill>
                          <a:effectLst/>
                        </a:rPr>
                        <a:t>Yii</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9951453"/>
                  </a:ext>
                </a:extLst>
              </a:tr>
              <a:tr h="274219">
                <a:tc>
                  <a:txBody>
                    <a:bodyPr/>
                    <a:lstStyle/>
                    <a:p>
                      <a:pPr marL="0" marR="0">
                        <a:lnSpc>
                          <a:spcPct val="107000"/>
                        </a:lnSpc>
                        <a:spcBef>
                          <a:spcPts val="600"/>
                        </a:spcBef>
                        <a:spcAft>
                          <a:spcPts val="0"/>
                        </a:spcAft>
                      </a:pPr>
                      <a:r>
                        <a:rPr lang="en-US" sz="1800" dirty="0">
                          <a:solidFill>
                            <a:schemeClr val="tx1"/>
                          </a:solidFill>
                          <a:effectLst/>
                        </a:rPr>
                        <a:t>Python</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Django, Flask, Bottle</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91783804"/>
                  </a:ext>
                </a:extLst>
              </a:tr>
              <a:tr h="570211">
                <a:tc>
                  <a:txBody>
                    <a:bodyPr/>
                    <a:lstStyle/>
                    <a:p>
                      <a:pPr marL="0" marR="0">
                        <a:lnSpc>
                          <a:spcPct val="107000"/>
                        </a:lnSpc>
                        <a:spcBef>
                          <a:spcPts val="600"/>
                        </a:spcBef>
                        <a:spcAft>
                          <a:spcPts val="0"/>
                        </a:spcAft>
                      </a:pPr>
                      <a:r>
                        <a:rPr lang="en-US" sz="1800">
                          <a:solidFill>
                            <a:schemeClr val="tx1"/>
                          </a:solidFill>
                          <a:effectLst/>
                        </a:rPr>
                        <a:t>Ruby</a:t>
                      </a:r>
                      <a:endParaRPr lang="en-US" sz="180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tc>
                  <a:txBody>
                    <a:bodyPr/>
                    <a:lstStyle/>
                    <a:p>
                      <a:pPr marL="0" marR="0">
                        <a:lnSpc>
                          <a:spcPct val="107000"/>
                        </a:lnSpc>
                        <a:spcBef>
                          <a:spcPts val="600"/>
                        </a:spcBef>
                        <a:spcAft>
                          <a:spcPts val="0"/>
                        </a:spcAft>
                      </a:pPr>
                      <a:r>
                        <a:rPr lang="en-US" sz="1800" dirty="0">
                          <a:solidFill>
                            <a:schemeClr val="tx1"/>
                          </a:solidFill>
                          <a:effectLst/>
                        </a:rPr>
                        <a:t>Ruby on Rails, Sinatra, Hanami, </a:t>
                      </a:r>
                      <a:r>
                        <a:rPr lang="en-US" sz="1800" dirty="0" err="1">
                          <a:solidFill>
                            <a:schemeClr val="tx1"/>
                          </a:solidFill>
                          <a:effectLst/>
                        </a:rPr>
                        <a:t>Padrino</a:t>
                      </a:r>
                      <a:endParaRPr lang="en-US" sz="1800" dirty="0">
                        <a:solidFill>
                          <a:schemeClr val="tx1"/>
                        </a:solidFill>
                        <a:effectLst/>
                        <a:latin typeface="Segoe UI" panose="020B0502040204020203" pitchFamily="34" charset="0"/>
                        <a:ea typeface="Segoe UI" panose="020B0502040204020203"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9401143"/>
                  </a:ext>
                </a:extLst>
              </a:tr>
            </a:tbl>
          </a:graphicData>
        </a:graphic>
      </p:graphicFrame>
    </p:spTree>
    <p:custDataLst>
      <p:tags r:id="rId1"/>
    </p:custDataLst>
    <p:extLst>
      <p:ext uri="{BB962C8B-B14F-4D97-AF65-F5344CB8AC3E}">
        <p14:creationId xmlns:p14="http://schemas.microsoft.com/office/powerpoint/2010/main" val="394977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FE844C9-E561-4DC3-803D-85155EC64A7C}"/>
              </a:ext>
            </a:extLst>
          </p:cNvPr>
          <p:cNvGrpSpPr/>
          <p:nvPr/>
        </p:nvGrpSpPr>
        <p:grpSpPr>
          <a:xfrm>
            <a:off x="7676951" y="619433"/>
            <a:ext cx="3394173" cy="3075361"/>
            <a:chOff x="6859339" y="2105042"/>
            <a:chExt cx="2864098" cy="2097702"/>
          </a:xfrm>
          <a:solidFill>
            <a:schemeClr val="accent1"/>
          </a:solidFill>
        </p:grpSpPr>
        <p:sp>
          <p:nvSpPr>
            <p:cNvPr id="45" name="Freeform 191">
              <a:extLst>
                <a:ext uri="{FF2B5EF4-FFF2-40B4-BE49-F238E27FC236}">
                  <a16:creationId xmlns:a16="http://schemas.microsoft.com/office/drawing/2014/main" id="{0B541B15-C14C-448C-9F4D-AC88E6445040}"/>
                </a:ext>
              </a:extLst>
            </p:cNvPr>
            <p:cNvSpPr>
              <a:spLocks/>
            </p:cNvSpPr>
            <p:nvPr/>
          </p:nvSpPr>
          <p:spPr bwMode="auto">
            <a:xfrm>
              <a:off x="7836695" y="2105042"/>
              <a:ext cx="1886742" cy="935019"/>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grp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dirty="0">
                <a:solidFill>
                  <a:srgbClr val="505050"/>
                </a:solidFill>
              </a:endParaRPr>
            </a:p>
          </p:txBody>
        </p:sp>
        <p:sp>
          <p:nvSpPr>
            <p:cNvPr id="56" name="Freeform 287">
              <a:extLst>
                <a:ext uri="{FF2B5EF4-FFF2-40B4-BE49-F238E27FC236}">
                  <a16:creationId xmlns:a16="http://schemas.microsoft.com/office/drawing/2014/main" id="{278DC39A-8E40-44F5-ACDC-A9BF3DAB0DDE}"/>
                </a:ext>
              </a:extLst>
            </p:cNvPr>
            <p:cNvSpPr>
              <a:spLocks/>
            </p:cNvSpPr>
            <p:nvPr/>
          </p:nvSpPr>
          <p:spPr bwMode="auto">
            <a:xfrm>
              <a:off x="6859339" y="2995047"/>
              <a:ext cx="1417602" cy="1207697"/>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grp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dirty="0">
                <a:solidFill>
                  <a:srgbClr val="505050"/>
                </a:solidFill>
              </a:endParaRPr>
            </a:p>
          </p:txBody>
        </p:sp>
        <p:sp>
          <p:nvSpPr>
            <p:cNvPr id="103" name="Rectangle 102">
              <a:extLst>
                <a:ext uri="{FF2B5EF4-FFF2-40B4-BE49-F238E27FC236}">
                  <a16:creationId xmlns:a16="http://schemas.microsoft.com/office/drawing/2014/main" id="{618F458D-0B67-4EC1-A744-1EB9BDA477BE}"/>
                </a:ext>
              </a:extLst>
            </p:cNvPr>
            <p:cNvSpPr/>
            <p:nvPr/>
          </p:nvSpPr>
          <p:spPr>
            <a:xfrm>
              <a:off x="8228418" y="2293725"/>
              <a:ext cx="1098551" cy="329510"/>
            </a:xfrm>
            <a:prstGeom prst="rect">
              <a:avLst/>
            </a:prstGeom>
            <a:solidFill>
              <a:schemeClr val="bg2"/>
            </a:solidFill>
          </p:spPr>
          <p:txBody>
            <a:bodyPr wrap="square">
              <a:spAutoFit/>
            </a:bodyPr>
            <a:lstStyle/>
            <a:p>
              <a:r>
                <a:rPr lang="en-US" sz="2000" dirty="0"/>
                <a:t>XAMPP</a:t>
              </a:r>
            </a:p>
          </p:txBody>
        </p:sp>
      </p:grpSp>
      <p:grpSp>
        <p:nvGrpSpPr>
          <p:cNvPr id="14" name="Group 13">
            <a:extLst>
              <a:ext uri="{FF2B5EF4-FFF2-40B4-BE49-F238E27FC236}">
                <a16:creationId xmlns:a16="http://schemas.microsoft.com/office/drawing/2014/main" id="{8FFAED7D-4A67-40D2-A1E1-BAE6582EDE8C}"/>
              </a:ext>
            </a:extLst>
          </p:cNvPr>
          <p:cNvGrpSpPr/>
          <p:nvPr/>
        </p:nvGrpSpPr>
        <p:grpSpPr>
          <a:xfrm>
            <a:off x="6918143" y="5213112"/>
            <a:ext cx="4332910" cy="1135352"/>
            <a:chOff x="7091960" y="4868862"/>
            <a:chExt cx="2208868" cy="762000"/>
          </a:xfrm>
        </p:grpSpPr>
        <p:sp>
          <p:nvSpPr>
            <p:cNvPr id="51" name="Freeform: Shape 50">
              <a:extLst>
                <a:ext uri="{FF2B5EF4-FFF2-40B4-BE49-F238E27FC236}">
                  <a16:creationId xmlns:a16="http://schemas.microsoft.com/office/drawing/2014/main" id="{401BF41B-6F57-496E-9071-4D2708DFFBA4}"/>
                </a:ext>
              </a:extLst>
            </p:cNvPr>
            <p:cNvSpPr>
              <a:spLocks/>
            </p:cNvSpPr>
            <p:nvPr/>
          </p:nvSpPr>
          <p:spPr bwMode="auto">
            <a:xfrm>
              <a:off x="7894637" y="4868862"/>
              <a:ext cx="1406191" cy="762000"/>
            </a:xfrm>
            <a:custGeom>
              <a:avLst/>
              <a:gdLst>
                <a:gd name="connsiteX0" fmla="*/ 1319609 w 1838325"/>
                <a:gd name="connsiteY0" fmla="*/ 28575 h 1085850"/>
                <a:gd name="connsiteX1" fmla="*/ 1118791 w 1838325"/>
                <a:gd name="connsiteY1" fmla="*/ 30560 h 1085850"/>
                <a:gd name="connsiteX2" fmla="*/ 917575 w 1838325"/>
                <a:gd name="connsiteY2" fmla="*/ 36116 h 1085850"/>
                <a:gd name="connsiteX3" fmla="*/ 817562 w 1838325"/>
                <a:gd name="connsiteY3" fmla="*/ 40481 h 1085850"/>
                <a:gd name="connsiteX4" fmla="*/ 717550 w 1838325"/>
                <a:gd name="connsiteY4" fmla="*/ 45641 h 1085850"/>
                <a:gd name="connsiteX5" fmla="*/ 519112 w 1838325"/>
                <a:gd name="connsiteY5" fmla="*/ 58341 h 1085850"/>
                <a:gd name="connsiteX6" fmla="*/ 420290 w 1838325"/>
                <a:gd name="connsiteY6" fmla="*/ 66675 h 1085850"/>
                <a:gd name="connsiteX7" fmla="*/ 319087 w 1838325"/>
                <a:gd name="connsiteY7" fmla="*/ 75406 h 1085850"/>
                <a:gd name="connsiteX8" fmla="*/ 217487 w 1838325"/>
                <a:gd name="connsiteY8" fmla="*/ 84931 h 1085850"/>
                <a:gd name="connsiteX9" fmla="*/ 168672 w 1838325"/>
                <a:gd name="connsiteY9" fmla="*/ 90885 h 1085850"/>
                <a:gd name="connsiteX10" fmla="*/ 94853 w 1838325"/>
                <a:gd name="connsiteY10" fmla="*/ 98822 h 1085850"/>
                <a:gd name="connsiteX11" fmla="*/ 45244 w 1838325"/>
                <a:gd name="connsiteY11" fmla="*/ 101997 h 1085850"/>
                <a:gd name="connsiteX12" fmla="*/ 20637 w 1838325"/>
                <a:gd name="connsiteY12" fmla="*/ 101997 h 1085850"/>
                <a:gd name="connsiteX13" fmla="*/ 28178 w 1838325"/>
                <a:gd name="connsiteY13" fmla="*/ 157163 h 1085850"/>
                <a:gd name="connsiteX14" fmla="*/ 37703 w 1838325"/>
                <a:gd name="connsiteY14" fmla="*/ 269081 h 1085850"/>
                <a:gd name="connsiteX15" fmla="*/ 44847 w 1838325"/>
                <a:gd name="connsiteY15" fmla="*/ 438150 h 1085850"/>
                <a:gd name="connsiteX16" fmla="*/ 49609 w 1838325"/>
                <a:gd name="connsiteY16" fmla="*/ 550069 h 1085850"/>
                <a:gd name="connsiteX17" fmla="*/ 60722 w 1838325"/>
                <a:gd name="connsiteY17" fmla="*/ 783035 h 1085850"/>
                <a:gd name="connsiteX18" fmla="*/ 70644 w 1838325"/>
                <a:gd name="connsiteY18" fmla="*/ 1016000 h 1085850"/>
                <a:gd name="connsiteX19" fmla="*/ 119459 w 1838325"/>
                <a:gd name="connsiteY19" fmla="*/ 1008856 h 1085850"/>
                <a:gd name="connsiteX20" fmla="*/ 217487 w 1838325"/>
                <a:gd name="connsiteY20" fmla="*/ 999331 h 1085850"/>
                <a:gd name="connsiteX21" fmla="*/ 365125 w 1838325"/>
                <a:gd name="connsiteY21" fmla="*/ 989806 h 1085850"/>
                <a:gd name="connsiteX22" fmla="*/ 463947 w 1838325"/>
                <a:gd name="connsiteY22" fmla="*/ 986235 h 1085850"/>
                <a:gd name="connsiteX23" fmla="*/ 668337 w 1838325"/>
                <a:gd name="connsiteY23" fmla="*/ 978694 h 1085850"/>
                <a:gd name="connsiteX24" fmla="*/ 872331 w 1838325"/>
                <a:gd name="connsiteY24" fmla="*/ 970360 h 1085850"/>
                <a:gd name="connsiteX25" fmla="*/ 1288653 w 1838325"/>
                <a:gd name="connsiteY25" fmla="*/ 954088 h 1085850"/>
                <a:gd name="connsiteX26" fmla="*/ 1704975 w 1838325"/>
                <a:gd name="connsiteY26" fmla="*/ 937816 h 1085850"/>
                <a:gd name="connsiteX27" fmla="*/ 1700609 w 1838325"/>
                <a:gd name="connsiteY27" fmla="*/ 911622 h 1085850"/>
                <a:gd name="connsiteX28" fmla="*/ 1695053 w 1838325"/>
                <a:gd name="connsiteY28" fmla="*/ 859631 h 1085850"/>
                <a:gd name="connsiteX29" fmla="*/ 1690291 w 1838325"/>
                <a:gd name="connsiteY29" fmla="*/ 781050 h 1085850"/>
                <a:gd name="connsiteX30" fmla="*/ 1687116 w 1838325"/>
                <a:gd name="connsiteY30" fmla="*/ 728663 h 1085850"/>
                <a:gd name="connsiteX31" fmla="*/ 1679178 w 1838325"/>
                <a:gd name="connsiteY31" fmla="*/ 611188 h 1085850"/>
                <a:gd name="connsiteX32" fmla="*/ 1670447 w 1838325"/>
                <a:gd name="connsiteY32" fmla="*/ 494110 h 1085850"/>
                <a:gd name="connsiteX33" fmla="*/ 1660525 w 1838325"/>
                <a:gd name="connsiteY33" fmla="*/ 378222 h 1085850"/>
                <a:gd name="connsiteX34" fmla="*/ 1639491 w 1838325"/>
                <a:gd name="connsiteY34" fmla="*/ 146844 h 1085850"/>
                <a:gd name="connsiteX35" fmla="*/ 1627584 w 1838325"/>
                <a:gd name="connsiteY35" fmla="*/ 30956 h 1085850"/>
                <a:gd name="connsiteX36" fmla="*/ 1625203 w 1838325"/>
                <a:gd name="connsiteY36" fmla="*/ 32147 h 1085850"/>
                <a:gd name="connsiteX37" fmla="*/ 1621631 w 1838325"/>
                <a:gd name="connsiteY37" fmla="*/ 32544 h 1085850"/>
                <a:gd name="connsiteX38" fmla="*/ 1520825 w 1838325"/>
                <a:gd name="connsiteY38" fmla="*/ 30163 h 1085850"/>
                <a:gd name="connsiteX39" fmla="*/ 1316150 w 1838325"/>
                <a:gd name="connsiteY39" fmla="*/ 0 h 1085850"/>
                <a:gd name="connsiteX40" fmla="*/ 1519306 w 1838325"/>
                <a:gd name="connsiteY40" fmla="*/ 1589 h 1085850"/>
                <a:gd name="connsiteX41" fmla="*/ 1621281 w 1838325"/>
                <a:gd name="connsiteY41" fmla="*/ 3575 h 1085850"/>
                <a:gd name="connsiteX42" fmla="*/ 1625646 w 1838325"/>
                <a:gd name="connsiteY42" fmla="*/ 3972 h 1085850"/>
                <a:gd name="connsiteX43" fmla="*/ 1628820 w 1838325"/>
                <a:gd name="connsiteY43" fmla="*/ 5958 h 1085850"/>
                <a:gd name="connsiteX44" fmla="*/ 1632788 w 1838325"/>
                <a:gd name="connsiteY44" fmla="*/ 3575 h 1085850"/>
                <a:gd name="connsiteX45" fmla="*/ 1644295 w 1838325"/>
                <a:gd name="connsiteY45" fmla="*/ 3575 h 1085850"/>
                <a:gd name="connsiteX46" fmla="*/ 1649057 w 1838325"/>
                <a:gd name="connsiteY46" fmla="*/ 6355 h 1085850"/>
                <a:gd name="connsiteX47" fmla="*/ 1651834 w 1838325"/>
                <a:gd name="connsiteY47" fmla="*/ 5163 h 1085850"/>
                <a:gd name="connsiteX48" fmla="*/ 1658183 w 1838325"/>
                <a:gd name="connsiteY48" fmla="*/ 5958 h 1085850"/>
                <a:gd name="connsiteX49" fmla="*/ 1661357 w 1838325"/>
                <a:gd name="connsiteY49" fmla="*/ 9135 h 1085850"/>
                <a:gd name="connsiteX50" fmla="*/ 1676832 w 1838325"/>
                <a:gd name="connsiteY50" fmla="*/ 28596 h 1085850"/>
                <a:gd name="connsiteX51" fmla="*/ 1694291 w 1838325"/>
                <a:gd name="connsiteY51" fmla="*/ 46866 h 1085850"/>
                <a:gd name="connsiteX52" fmla="*/ 1704607 w 1838325"/>
                <a:gd name="connsiteY52" fmla="*/ 55603 h 1085850"/>
                <a:gd name="connsiteX53" fmla="*/ 1715320 w 1838325"/>
                <a:gd name="connsiteY53" fmla="*/ 65930 h 1085850"/>
                <a:gd name="connsiteX54" fmla="*/ 1720875 w 1838325"/>
                <a:gd name="connsiteY54" fmla="*/ 65135 h 1085850"/>
                <a:gd name="connsiteX55" fmla="*/ 1729208 w 1838325"/>
                <a:gd name="connsiteY55" fmla="*/ 69901 h 1085850"/>
                <a:gd name="connsiteX56" fmla="*/ 1732382 w 1838325"/>
                <a:gd name="connsiteY56" fmla="*/ 75462 h 1085850"/>
                <a:gd name="connsiteX57" fmla="*/ 1732779 w 1838325"/>
                <a:gd name="connsiteY57" fmla="*/ 78639 h 1085850"/>
                <a:gd name="connsiteX58" fmla="*/ 1745476 w 1838325"/>
                <a:gd name="connsiteY58" fmla="*/ 195803 h 1085850"/>
                <a:gd name="connsiteX59" fmla="*/ 1768093 w 1838325"/>
                <a:gd name="connsiteY59" fmla="*/ 430130 h 1085850"/>
                <a:gd name="connsiteX60" fmla="*/ 1781187 w 1838325"/>
                <a:gd name="connsiteY60" fmla="*/ 547691 h 1085850"/>
                <a:gd name="connsiteX61" fmla="*/ 1810947 w 1838325"/>
                <a:gd name="connsiteY61" fmla="*/ 780827 h 1085850"/>
                <a:gd name="connsiteX62" fmla="*/ 1838325 w 1838325"/>
                <a:gd name="connsiteY62" fmla="*/ 1013963 h 1085850"/>
                <a:gd name="connsiteX63" fmla="*/ 1838325 w 1838325"/>
                <a:gd name="connsiteY63" fmla="*/ 1017141 h 1085850"/>
                <a:gd name="connsiteX64" fmla="*/ 1835547 w 1838325"/>
                <a:gd name="connsiteY64" fmla="*/ 1021509 h 1085850"/>
                <a:gd name="connsiteX65" fmla="*/ 1833167 w 1838325"/>
                <a:gd name="connsiteY65" fmla="*/ 1022701 h 1085850"/>
                <a:gd name="connsiteX66" fmla="*/ 1830786 w 1838325"/>
                <a:gd name="connsiteY66" fmla="*/ 1025481 h 1085850"/>
                <a:gd name="connsiteX67" fmla="*/ 1824834 w 1838325"/>
                <a:gd name="connsiteY67" fmla="*/ 1028261 h 1085850"/>
                <a:gd name="connsiteX68" fmla="*/ 1821263 w 1838325"/>
                <a:gd name="connsiteY68" fmla="*/ 1029056 h 1085850"/>
                <a:gd name="connsiteX69" fmla="*/ 1397889 w 1838325"/>
                <a:gd name="connsiteY69" fmla="*/ 1043354 h 1085850"/>
                <a:gd name="connsiteX70" fmla="*/ 974515 w 1838325"/>
                <a:gd name="connsiteY70" fmla="*/ 1057254 h 1085850"/>
                <a:gd name="connsiteX71" fmla="*/ 765010 w 1838325"/>
                <a:gd name="connsiteY71" fmla="*/ 1064403 h 1085850"/>
                <a:gd name="connsiteX72" fmla="*/ 555505 w 1838325"/>
                <a:gd name="connsiteY72" fmla="*/ 1071155 h 1085850"/>
                <a:gd name="connsiteX73" fmla="*/ 451943 w 1838325"/>
                <a:gd name="connsiteY73" fmla="*/ 1075921 h 1085850"/>
                <a:gd name="connsiteX74" fmla="*/ 296402 w 1838325"/>
                <a:gd name="connsiteY74" fmla="*/ 1082276 h 1085850"/>
                <a:gd name="connsiteX75" fmla="*/ 192840 w 1838325"/>
                <a:gd name="connsiteY75" fmla="*/ 1083070 h 1085850"/>
                <a:gd name="connsiteX76" fmla="*/ 141654 w 1838325"/>
                <a:gd name="connsiteY76" fmla="*/ 1080687 h 1085850"/>
                <a:gd name="connsiteX77" fmla="*/ 138480 w 1838325"/>
                <a:gd name="connsiteY77" fmla="*/ 1083864 h 1085850"/>
                <a:gd name="connsiteX78" fmla="*/ 129750 w 1838325"/>
                <a:gd name="connsiteY78" fmla="*/ 1085850 h 1085850"/>
                <a:gd name="connsiteX79" fmla="*/ 124989 w 1838325"/>
                <a:gd name="connsiteY79" fmla="*/ 1084659 h 1085850"/>
                <a:gd name="connsiteX80" fmla="*/ 107530 w 1838325"/>
                <a:gd name="connsiteY80" fmla="*/ 1073141 h 1085850"/>
                <a:gd name="connsiteX81" fmla="*/ 90468 w 1838325"/>
                <a:gd name="connsiteY81" fmla="*/ 1060432 h 1085850"/>
                <a:gd name="connsiteX82" fmla="*/ 74200 w 1838325"/>
                <a:gd name="connsiteY82" fmla="*/ 1050105 h 1085850"/>
                <a:gd name="connsiteX83" fmla="*/ 57535 w 1838325"/>
                <a:gd name="connsiteY83" fmla="*/ 1039382 h 1085850"/>
                <a:gd name="connsiteX84" fmla="*/ 55154 w 1838325"/>
                <a:gd name="connsiteY84" fmla="*/ 1039382 h 1085850"/>
                <a:gd name="connsiteX85" fmla="*/ 50392 w 1838325"/>
                <a:gd name="connsiteY85" fmla="*/ 1035410 h 1085850"/>
                <a:gd name="connsiteX86" fmla="*/ 49599 w 1838325"/>
                <a:gd name="connsiteY86" fmla="*/ 1033027 h 1085850"/>
                <a:gd name="connsiteX87" fmla="*/ 46821 w 1838325"/>
                <a:gd name="connsiteY87" fmla="*/ 1031041 h 1085850"/>
                <a:gd name="connsiteX88" fmla="*/ 43250 w 1838325"/>
                <a:gd name="connsiteY88" fmla="*/ 1025481 h 1085850"/>
                <a:gd name="connsiteX89" fmla="*/ 42853 w 1838325"/>
                <a:gd name="connsiteY89" fmla="*/ 1021509 h 1085850"/>
                <a:gd name="connsiteX90" fmla="*/ 32934 w 1838325"/>
                <a:gd name="connsiteY90" fmla="*/ 789962 h 1085850"/>
                <a:gd name="connsiteX91" fmla="*/ 21824 w 1838325"/>
                <a:gd name="connsiteY91" fmla="*/ 558415 h 1085850"/>
                <a:gd name="connsiteX92" fmla="*/ 14285 w 1838325"/>
                <a:gd name="connsiteY92" fmla="*/ 443237 h 1085850"/>
                <a:gd name="connsiteX93" fmla="*/ 3175 w 1838325"/>
                <a:gd name="connsiteY93" fmla="*/ 268881 h 1085850"/>
                <a:gd name="connsiteX94" fmla="*/ 0 w 1838325"/>
                <a:gd name="connsiteY94" fmla="*/ 152909 h 1085850"/>
                <a:gd name="connsiteX95" fmla="*/ 1587 w 1838325"/>
                <a:gd name="connsiteY95" fmla="*/ 95717 h 1085850"/>
                <a:gd name="connsiteX96" fmla="*/ 2778 w 1838325"/>
                <a:gd name="connsiteY96" fmla="*/ 91348 h 1085850"/>
                <a:gd name="connsiteX97" fmla="*/ 8730 w 1838325"/>
                <a:gd name="connsiteY97" fmla="*/ 86979 h 1085850"/>
                <a:gd name="connsiteX98" fmla="*/ 13094 w 1838325"/>
                <a:gd name="connsiteY98" fmla="*/ 86979 h 1085850"/>
                <a:gd name="connsiteX99" fmla="*/ 13491 w 1838325"/>
                <a:gd name="connsiteY99" fmla="*/ 86185 h 1085850"/>
                <a:gd name="connsiteX100" fmla="*/ 13888 w 1838325"/>
                <a:gd name="connsiteY100" fmla="*/ 86185 h 1085850"/>
                <a:gd name="connsiteX101" fmla="*/ 60709 w 1838325"/>
                <a:gd name="connsiteY101" fmla="*/ 75064 h 1085850"/>
                <a:gd name="connsiteX102" fmla="*/ 157922 w 1838325"/>
                <a:gd name="connsiteY102" fmla="*/ 59575 h 1085850"/>
                <a:gd name="connsiteX103" fmla="*/ 305925 w 1838325"/>
                <a:gd name="connsiteY103" fmla="*/ 47263 h 1085850"/>
                <a:gd name="connsiteX104" fmla="*/ 403138 w 1838325"/>
                <a:gd name="connsiteY104" fmla="*/ 40114 h 1085850"/>
                <a:gd name="connsiteX105" fmla="*/ 504716 w 1838325"/>
                <a:gd name="connsiteY105" fmla="*/ 31376 h 1085850"/>
                <a:gd name="connsiteX106" fmla="*/ 707079 w 1838325"/>
                <a:gd name="connsiteY106" fmla="*/ 17873 h 1085850"/>
                <a:gd name="connsiteX107" fmla="*/ 808657 w 1838325"/>
                <a:gd name="connsiteY107" fmla="*/ 12312 h 1085850"/>
                <a:gd name="connsiteX108" fmla="*/ 909838 w 1838325"/>
                <a:gd name="connsiteY108" fmla="*/ 7944 h 1085850"/>
                <a:gd name="connsiteX109" fmla="*/ 1112994 w 1838325"/>
                <a:gd name="connsiteY109" fmla="*/ 198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838325" h="1085850">
                  <a:moveTo>
                    <a:pt x="1319609" y="28575"/>
                  </a:moveTo>
                  <a:lnTo>
                    <a:pt x="1118791" y="30560"/>
                  </a:lnTo>
                  <a:lnTo>
                    <a:pt x="917575" y="36116"/>
                  </a:lnTo>
                  <a:lnTo>
                    <a:pt x="817562" y="40481"/>
                  </a:lnTo>
                  <a:lnTo>
                    <a:pt x="717550" y="45641"/>
                  </a:lnTo>
                  <a:lnTo>
                    <a:pt x="519112" y="58341"/>
                  </a:lnTo>
                  <a:lnTo>
                    <a:pt x="420290" y="66675"/>
                  </a:lnTo>
                  <a:lnTo>
                    <a:pt x="319087" y="75406"/>
                  </a:lnTo>
                  <a:lnTo>
                    <a:pt x="217487" y="84931"/>
                  </a:lnTo>
                  <a:lnTo>
                    <a:pt x="168672" y="90885"/>
                  </a:lnTo>
                  <a:lnTo>
                    <a:pt x="94853" y="98822"/>
                  </a:lnTo>
                  <a:lnTo>
                    <a:pt x="45244" y="101997"/>
                  </a:lnTo>
                  <a:lnTo>
                    <a:pt x="20637" y="101997"/>
                  </a:lnTo>
                  <a:lnTo>
                    <a:pt x="28178" y="157163"/>
                  </a:lnTo>
                  <a:lnTo>
                    <a:pt x="37703" y="269081"/>
                  </a:lnTo>
                  <a:lnTo>
                    <a:pt x="44847" y="438150"/>
                  </a:lnTo>
                  <a:lnTo>
                    <a:pt x="49609" y="550069"/>
                  </a:lnTo>
                  <a:lnTo>
                    <a:pt x="60722" y="783035"/>
                  </a:lnTo>
                  <a:lnTo>
                    <a:pt x="70644" y="1016000"/>
                  </a:lnTo>
                  <a:lnTo>
                    <a:pt x="119459" y="1008856"/>
                  </a:lnTo>
                  <a:lnTo>
                    <a:pt x="217487" y="999331"/>
                  </a:lnTo>
                  <a:lnTo>
                    <a:pt x="365125" y="989806"/>
                  </a:lnTo>
                  <a:lnTo>
                    <a:pt x="463947" y="986235"/>
                  </a:lnTo>
                  <a:lnTo>
                    <a:pt x="668337" y="978694"/>
                  </a:lnTo>
                  <a:lnTo>
                    <a:pt x="872331" y="970360"/>
                  </a:lnTo>
                  <a:lnTo>
                    <a:pt x="1288653" y="954088"/>
                  </a:lnTo>
                  <a:lnTo>
                    <a:pt x="1704975" y="937816"/>
                  </a:lnTo>
                  <a:lnTo>
                    <a:pt x="1700609" y="911622"/>
                  </a:lnTo>
                  <a:lnTo>
                    <a:pt x="1695053" y="859631"/>
                  </a:lnTo>
                  <a:lnTo>
                    <a:pt x="1690291" y="781050"/>
                  </a:lnTo>
                  <a:lnTo>
                    <a:pt x="1687116" y="728663"/>
                  </a:lnTo>
                  <a:lnTo>
                    <a:pt x="1679178" y="611188"/>
                  </a:lnTo>
                  <a:lnTo>
                    <a:pt x="1670447" y="494110"/>
                  </a:lnTo>
                  <a:lnTo>
                    <a:pt x="1660525" y="378222"/>
                  </a:lnTo>
                  <a:lnTo>
                    <a:pt x="1639491" y="146844"/>
                  </a:lnTo>
                  <a:lnTo>
                    <a:pt x="1627584" y="30956"/>
                  </a:lnTo>
                  <a:lnTo>
                    <a:pt x="1625203" y="32147"/>
                  </a:lnTo>
                  <a:lnTo>
                    <a:pt x="1621631" y="32544"/>
                  </a:lnTo>
                  <a:lnTo>
                    <a:pt x="1520825" y="30163"/>
                  </a:lnTo>
                  <a:close/>
                  <a:moveTo>
                    <a:pt x="1316150" y="0"/>
                  </a:moveTo>
                  <a:lnTo>
                    <a:pt x="1519306" y="1589"/>
                  </a:lnTo>
                  <a:lnTo>
                    <a:pt x="1621281" y="3575"/>
                  </a:lnTo>
                  <a:lnTo>
                    <a:pt x="1625646" y="3972"/>
                  </a:lnTo>
                  <a:lnTo>
                    <a:pt x="1628820" y="5958"/>
                  </a:lnTo>
                  <a:lnTo>
                    <a:pt x="1632788" y="3575"/>
                  </a:lnTo>
                  <a:lnTo>
                    <a:pt x="1644295" y="3575"/>
                  </a:lnTo>
                  <a:lnTo>
                    <a:pt x="1649057" y="6355"/>
                  </a:lnTo>
                  <a:lnTo>
                    <a:pt x="1651834" y="5163"/>
                  </a:lnTo>
                  <a:lnTo>
                    <a:pt x="1658183" y="5958"/>
                  </a:lnTo>
                  <a:lnTo>
                    <a:pt x="1661357" y="9135"/>
                  </a:lnTo>
                  <a:lnTo>
                    <a:pt x="1676832" y="28596"/>
                  </a:lnTo>
                  <a:lnTo>
                    <a:pt x="1694291" y="46866"/>
                  </a:lnTo>
                  <a:lnTo>
                    <a:pt x="1704607" y="55603"/>
                  </a:lnTo>
                  <a:lnTo>
                    <a:pt x="1715320" y="65930"/>
                  </a:lnTo>
                  <a:lnTo>
                    <a:pt x="1720875" y="65135"/>
                  </a:lnTo>
                  <a:lnTo>
                    <a:pt x="1729208" y="69901"/>
                  </a:lnTo>
                  <a:lnTo>
                    <a:pt x="1732382" y="75462"/>
                  </a:lnTo>
                  <a:lnTo>
                    <a:pt x="1732779" y="78639"/>
                  </a:lnTo>
                  <a:lnTo>
                    <a:pt x="1745476" y="195803"/>
                  </a:lnTo>
                  <a:lnTo>
                    <a:pt x="1768093" y="430130"/>
                  </a:lnTo>
                  <a:lnTo>
                    <a:pt x="1781187" y="547691"/>
                  </a:lnTo>
                  <a:lnTo>
                    <a:pt x="1810947" y="780827"/>
                  </a:lnTo>
                  <a:lnTo>
                    <a:pt x="1838325" y="1013963"/>
                  </a:lnTo>
                  <a:lnTo>
                    <a:pt x="1838325" y="1017141"/>
                  </a:lnTo>
                  <a:lnTo>
                    <a:pt x="1835547" y="1021509"/>
                  </a:lnTo>
                  <a:lnTo>
                    <a:pt x="1833167" y="1022701"/>
                  </a:lnTo>
                  <a:lnTo>
                    <a:pt x="1830786" y="1025481"/>
                  </a:lnTo>
                  <a:lnTo>
                    <a:pt x="1824834" y="1028261"/>
                  </a:lnTo>
                  <a:lnTo>
                    <a:pt x="1821263" y="1029056"/>
                  </a:lnTo>
                  <a:lnTo>
                    <a:pt x="1397889" y="1043354"/>
                  </a:lnTo>
                  <a:lnTo>
                    <a:pt x="974515" y="1057254"/>
                  </a:lnTo>
                  <a:lnTo>
                    <a:pt x="765010" y="1064403"/>
                  </a:lnTo>
                  <a:lnTo>
                    <a:pt x="555505" y="1071155"/>
                  </a:lnTo>
                  <a:lnTo>
                    <a:pt x="451943" y="1075921"/>
                  </a:lnTo>
                  <a:lnTo>
                    <a:pt x="296402" y="1082276"/>
                  </a:lnTo>
                  <a:lnTo>
                    <a:pt x="192840" y="1083070"/>
                  </a:lnTo>
                  <a:lnTo>
                    <a:pt x="141654" y="1080687"/>
                  </a:lnTo>
                  <a:lnTo>
                    <a:pt x="138480" y="1083864"/>
                  </a:lnTo>
                  <a:lnTo>
                    <a:pt x="129750" y="1085850"/>
                  </a:lnTo>
                  <a:lnTo>
                    <a:pt x="124989" y="1084659"/>
                  </a:lnTo>
                  <a:lnTo>
                    <a:pt x="107530" y="1073141"/>
                  </a:lnTo>
                  <a:lnTo>
                    <a:pt x="90468" y="1060432"/>
                  </a:lnTo>
                  <a:lnTo>
                    <a:pt x="74200" y="1050105"/>
                  </a:lnTo>
                  <a:lnTo>
                    <a:pt x="57535" y="1039382"/>
                  </a:lnTo>
                  <a:lnTo>
                    <a:pt x="55154" y="1039382"/>
                  </a:lnTo>
                  <a:lnTo>
                    <a:pt x="50392" y="1035410"/>
                  </a:lnTo>
                  <a:lnTo>
                    <a:pt x="49599" y="1033027"/>
                  </a:lnTo>
                  <a:lnTo>
                    <a:pt x="46821" y="1031041"/>
                  </a:lnTo>
                  <a:lnTo>
                    <a:pt x="43250" y="1025481"/>
                  </a:lnTo>
                  <a:lnTo>
                    <a:pt x="42853" y="1021509"/>
                  </a:lnTo>
                  <a:lnTo>
                    <a:pt x="32934" y="789962"/>
                  </a:lnTo>
                  <a:lnTo>
                    <a:pt x="21824" y="558415"/>
                  </a:lnTo>
                  <a:lnTo>
                    <a:pt x="14285" y="443237"/>
                  </a:lnTo>
                  <a:lnTo>
                    <a:pt x="3175" y="268881"/>
                  </a:lnTo>
                  <a:lnTo>
                    <a:pt x="0" y="152909"/>
                  </a:lnTo>
                  <a:lnTo>
                    <a:pt x="1587" y="95717"/>
                  </a:lnTo>
                  <a:lnTo>
                    <a:pt x="2778" y="91348"/>
                  </a:lnTo>
                  <a:lnTo>
                    <a:pt x="8730" y="86979"/>
                  </a:lnTo>
                  <a:lnTo>
                    <a:pt x="13094" y="86979"/>
                  </a:lnTo>
                  <a:lnTo>
                    <a:pt x="13491" y="86185"/>
                  </a:lnTo>
                  <a:lnTo>
                    <a:pt x="13888" y="86185"/>
                  </a:lnTo>
                  <a:lnTo>
                    <a:pt x="60709" y="75064"/>
                  </a:lnTo>
                  <a:lnTo>
                    <a:pt x="157922" y="59575"/>
                  </a:lnTo>
                  <a:lnTo>
                    <a:pt x="305925" y="47263"/>
                  </a:lnTo>
                  <a:lnTo>
                    <a:pt x="403138" y="40114"/>
                  </a:lnTo>
                  <a:lnTo>
                    <a:pt x="504716" y="31376"/>
                  </a:lnTo>
                  <a:lnTo>
                    <a:pt x="707079" y="17873"/>
                  </a:lnTo>
                  <a:lnTo>
                    <a:pt x="808657" y="12312"/>
                  </a:lnTo>
                  <a:lnTo>
                    <a:pt x="909838" y="7944"/>
                  </a:lnTo>
                  <a:lnTo>
                    <a:pt x="1112994" y="1986"/>
                  </a:lnTo>
                  <a:close/>
                </a:path>
              </a:pathLst>
            </a:custGeom>
            <a:solidFill>
              <a:schemeClr val="accent1"/>
            </a:solidFill>
            <a:ln w="9525">
              <a:noFill/>
              <a:round/>
              <a:headEnd/>
              <a:tailEnd/>
            </a:ln>
          </p:spPr>
          <p:txBody>
            <a:bodyPr vert="horz" wrap="square" lIns="68570" tIns="34286" rIns="68570" bIns="34286" numCol="1" anchor="t" anchorCtr="0" compatLnSpc="1">
              <a:prstTxWarp prst="textNoShape">
                <a:avLst/>
              </a:prstTxWarp>
              <a:noAutofit/>
            </a:bodyPr>
            <a:lstStyle/>
            <a:p>
              <a:pPr defTabSz="914367">
                <a:defRPr/>
              </a:pPr>
              <a:endParaRPr lang="en-US" sz="1350">
                <a:solidFill>
                  <a:srgbClr val="505050"/>
                </a:solidFill>
              </a:endParaRPr>
            </a:p>
          </p:txBody>
        </p:sp>
        <p:sp>
          <p:nvSpPr>
            <p:cNvPr id="62" name="Freeform 295">
              <a:extLst>
                <a:ext uri="{FF2B5EF4-FFF2-40B4-BE49-F238E27FC236}">
                  <a16:creationId xmlns:a16="http://schemas.microsoft.com/office/drawing/2014/main" id="{E9019EF4-EF23-47E9-A540-3A18E80262BA}"/>
                </a:ext>
              </a:extLst>
            </p:cNvPr>
            <p:cNvSpPr>
              <a:spLocks/>
            </p:cNvSpPr>
            <p:nvPr/>
          </p:nvSpPr>
          <p:spPr bwMode="auto">
            <a:xfrm flipH="1">
              <a:off x="7091960" y="4959003"/>
              <a:ext cx="605892" cy="290225"/>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solidFill>
              <a:schemeClr val="accent1"/>
            </a:solid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a:solidFill>
                  <a:srgbClr val="505050"/>
                </a:solidFill>
              </a:endParaRPr>
            </a:p>
          </p:txBody>
        </p:sp>
        <p:sp>
          <p:nvSpPr>
            <p:cNvPr id="105" name="Rectangle 104">
              <a:extLst>
                <a:ext uri="{FF2B5EF4-FFF2-40B4-BE49-F238E27FC236}">
                  <a16:creationId xmlns:a16="http://schemas.microsoft.com/office/drawing/2014/main" id="{FCFEA97A-45F0-4597-9065-8154D240797F}"/>
                </a:ext>
              </a:extLst>
            </p:cNvPr>
            <p:cNvSpPr/>
            <p:nvPr/>
          </p:nvSpPr>
          <p:spPr>
            <a:xfrm>
              <a:off x="8000138" y="5051220"/>
              <a:ext cx="1138790" cy="268537"/>
            </a:xfrm>
            <a:prstGeom prst="rect">
              <a:avLst/>
            </a:prstGeom>
          </p:spPr>
          <p:txBody>
            <a:bodyPr wrap="square">
              <a:spAutoFit/>
            </a:bodyPr>
            <a:lstStyle/>
            <a:p>
              <a:r>
                <a:rPr lang="en-US" sz="2000" dirty="0"/>
                <a:t>RUBY ON RAILS</a:t>
              </a:r>
            </a:p>
          </p:txBody>
        </p:sp>
      </p:grpSp>
      <p:grpSp>
        <p:nvGrpSpPr>
          <p:cNvPr id="5" name="Group 4">
            <a:extLst>
              <a:ext uri="{FF2B5EF4-FFF2-40B4-BE49-F238E27FC236}">
                <a16:creationId xmlns:a16="http://schemas.microsoft.com/office/drawing/2014/main" id="{AB9AAE3B-1355-4D2A-9F53-A41ECEC5AFCE}"/>
              </a:ext>
            </a:extLst>
          </p:cNvPr>
          <p:cNvGrpSpPr/>
          <p:nvPr/>
        </p:nvGrpSpPr>
        <p:grpSpPr>
          <a:xfrm>
            <a:off x="3421501" y="5279670"/>
            <a:ext cx="2861312" cy="1389271"/>
            <a:chOff x="2139544" y="4496971"/>
            <a:chExt cx="2746898" cy="1218146"/>
          </a:xfrm>
          <a:solidFill>
            <a:schemeClr val="accent1"/>
          </a:solidFill>
        </p:grpSpPr>
        <p:sp>
          <p:nvSpPr>
            <p:cNvPr id="50" name="Freeform: Shape 49">
              <a:extLst>
                <a:ext uri="{FF2B5EF4-FFF2-40B4-BE49-F238E27FC236}">
                  <a16:creationId xmlns:a16="http://schemas.microsoft.com/office/drawing/2014/main" id="{BC524BE0-6707-43DF-8AC4-2DDD00BE890C}"/>
                </a:ext>
              </a:extLst>
            </p:cNvPr>
            <p:cNvSpPr>
              <a:spLocks/>
            </p:cNvSpPr>
            <p:nvPr/>
          </p:nvSpPr>
          <p:spPr bwMode="auto">
            <a:xfrm>
              <a:off x="2139544" y="4680151"/>
              <a:ext cx="2058042" cy="1034966"/>
            </a:xfrm>
            <a:custGeom>
              <a:avLst/>
              <a:gdLst>
                <a:gd name="connsiteX0" fmla="*/ 74633 w 1268413"/>
                <a:gd name="connsiteY0" fmla="*/ 33338 h 736600"/>
                <a:gd name="connsiteX1" fmla="*/ 72251 w 1268413"/>
                <a:gd name="connsiteY1" fmla="*/ 110282 h 736600"/>
                <a:gd name="connsiteX2" fmla="*/ 64311 w 1268413"/>
                <a:gd name="connsiteY2" fmla="*/ 264964 h 736600"/>
                <a:gd name="connsiteX3" fmla="*/ 51606 w 1268413"/>
                <a:gd name="connsiteY3" fmla="*/ 419646 h 736600"/>
                <a:gd name="connsiteX4" fmla="*/ 31359 w 1268413"/>
                <a:gd name="connsiteY4" fmla="*/ 572741 h 736600"/>
                <a:gd name="connsiteX5" fmla="*/ 17463 w 1268413"/>
                <a:gd name="connsiteY5" fmla="*/ 648495 h 736600"/>
                <a:gd name="connsiteX6" fmla="*/ 20242 w 1268413"/>
                <a:gd name="connsiteY6" fmla="*/ 648892 h 736600"/>
                <a:gd name="connsiteX7" fmla="*/ 22624 w 1268413"/>
                <a:gd name="connsiteY7" fmla="*/ 649288 h 736600"/>
                <a:gd name="connsiteX8" fmla="*/ 37314 w 1268413"/>
                <a:gd name="connsiteY8" fmla="*/ 645719 h 736600"/>
                <a:gd name="connsiteX9" fmla="*/ 67487 w 1268413"/>
                <a:gd name="connsiteY9" fmla="*/ 643339 h 736600"/>
                <a:gd name="connsiteX10" fmla="*/ 113937 w 1268413"/>
                <a:gd name="connsiteY10" fmla="*/ 642546 h 736600"/>
                <a:gd name="connsiteX11" fmla="*/ 142522 w 1268413"/>
                <a:gd name="connsiteY11" fmla="*/ 642546 h 736600"/>
                <a:gd name="connsiteX12" fmla="*/ 219145 w 1268413"/>
                <a:gd name="connsiteY12" fmla="*/ 640563 h 736600"/>
                <a:gd name="connsiteX13" fmla="*/ 295372 w 1268413"/>
                <a:gd name="connsiteY13" fmla="*/ 638976 h 736600"/>
                <a:gd name="connsiteX14" fmla="*/ 439884 w 1268413"/>
                <a:gd name="connsiteY14" fmla="*/ 636993 h 736600"/>
                <a:gd name="connsiteX15" fmla="*/ 584000 w 1268413"/>
                <a:gd name="connsiteY15" fmla="*/ 636596 h 736600"/>
                <a:gd name="connsiteX16" fmla="*/ 732880 w 1268413"/>
                <a:gd name="connsiteY16" fmla="*/ 636596 h 736600"/>
                <a:gd name="connsiteX17" fmla="*/ 881362 w 1268413"/>
                <a:gd name="connsiteY17" fmla="*/ 637390 h 736600"/>
                <a:gd name="connsiteX18" fmla="*/ 951633 w 1268413"/>
                <a:gd name="connsiteY18" fmla="*/ 636993 h 736600"/>
                <a:gd name="connsiteX19" fmla="*/ 1059224 w 1268413"/>
                <a:gd name="connsiteY19" fmla="*/ 635803 h 736600"/>
                <a:gd name="connsiteX20" fmla="*/ 1129892 w 1268413"/>
                <a:gd name="connsiteY20" fmla="*/ 638579 h 736600"/>
                <a:gd name="connsiteX21" fmla="*/ 1165226 w 1268413"/>
                <a:gd name="connsiteY21" fmla="*/ 642149 h 736600"/>
                <a:gd name="connsiteX22" fmla="*/ 1162844 w 1268413"/>
                <a:gd name="connsiteY22" fmla="*/ 493020 h 736600"/>
                <a:gd name="connsiteX23" fmla="*/ 1155301 w 1268413"/>
                <a:gd name="connsiteY23" fmla="*/ 270517 h 736600"/>
                <a:gd name="connsiteX24" fmla="*/ 1147758 w 1268413"/>
                <a:gd name="connsiteY24" fmla="*/ 121784 h 736600"/>
                <a:gd name="connsiteX25" fmla="*/ 1142596 w 1268413"/>
                <a:gd name="connsiteY25" fmla="*/ 47220 h 736600"/>
                <a:gd name="connsiteX26" fmla="*/ 1082251 w 1268413"/>
                <a:gd name="connsiteY26" fmla="*/ 46823 h 736600"/>
                <a:gd name="connsiteX27" fmla="*/ 1021905 w 1268413"/>
                <a:gd name="connsiteY27" fmla="*/ 42857 h 736600"/>
                <a:gd name="connsiteX28" fmla="*/ 954016 w 1268413"/>
                <a:gd name="connsiteY28" fmla="*/ 40874 h 736600"/>
                <a:gd name="connsiteX29" fmla="*/ 885729 w 1268413"/>
                <a:gd name="connsiteY29" fmla="*/ 38494 h 736600"/>
                <a:gd name="connsiteX30" fmla="*/ 748760 w 1268413"/>
                <a:gd name="connsiteY30" fmla="*/ 36115 h 736600"/>
                <a:gd name="connsiteX31" fmla="*/ 611791 w 1268413"/>
                <a:gd name="connsiteY31" fmla="*/ 34528 h 736600"/>
                <a:gd name="connsiteX32" fmla="*/ 343410 w 1268413"/>
                <a:gd name="connsiteY32" fmla="*/ 34925 h 736600"/>
                <a:gd name="connsiteX33" fmla="*/ 479425 w 1268413"/>
                <a:gd name="connsiteY33" fmla="*/ 0 h 736600"/>
                <a:gd name="connsiteX34" fmla="*/ 620316 w 1268413"/>
                <a:gd name="connsiteY34" fmla="*/ 0 h 736600"/>
                <a:gd name="connsiteX35" fmla="*/ 761207 w 1268413"/>
                <a:gd name="connsiteY35" fmla="*/ 1588 h 736600"/>
                <a:gd name="connsiteX36" fmla="*/ 902494 w 1268413"/>
                <a:gd name="connsiteY36" fmla="*/ 4366 h 736600"/>
                <a:gd name="connsiteX37" fmla="*/ 974726 w 1268413"/>
                <a:gd name="connsiteY37" fmla="*/ 6747 h 736600"/>
                <a:gd name="connsiteX38" fmla="*/ 1047354 w 1268413"/>
                <a:gd name="connsiteY38" fmla="*/ 8731 h 736600"/>
                <a:gd name="connsiteX39" fmla="*/ 1078310 w 1268413"/>
                <a:gd name="connsiteY39" fmla="*/ 9525 h 736600"/>
                <a:gd name="connsiteX40" fmla="*/ 1125141 w 1268413"/>
                <a:gd name="connsiteY40" fmla="*/ 10716 h 736600"/>
                <a:gd name="connsiteX41" fmla="*/ 1155304 w 1268413"/>
                <a:gd name="connsiteY41" fmla="*/ 13891 h 736600"/>
                <a:gd name="connsiteX42" fmla="*/ 1170782 w 1268413"/>
                <a:gd name="connsiteY42" fmla="*/ 17066 h 736600"/>
                <a:gd name="connsiteX43" fmla="*/ 1175544 w 1268413"/>
                <a:gd name="connsiteY43" fmla="*/ 18256 h 736600"/>
                <a:gd name="connsiteX44" fmla="*/ 1177926 w 1268413"/>
                <a:gd name="connsiteY44" fmla="*/ 21035 h 736600"/>
                <a:gd name="connsiteX45" fmla="*/ 1181498 w 1268413"/>
                <a:gd name="connsiteY45" fmla="*/ 21431 h 736600"/>
                <a:gd name="connsiteX46" fmla="*/ 1187848 w 1268413"/>
                <a:gd name="connsiteY46" fmla="*/ 24606 h 736600"/>
                <a:gd name="connsiteX47" fmla="*/ 1190229 w 1268413"/>
                <a:gd name="connsiteY47" fmla="*/ 27781 h 736600"/>
                <a:gd name="connsiteX48" fmla="*/ 1214438 w 1268413"/>
                <a:gd name="connsiteY48" fmla="*/ 56356 h 736600"/>
                <a:gd name="connsiteX49" fmla="*/ 1245394 w 1268413"/>
                <a:gd name="connsiteY49" fmla="*/ 99616 h 736600"/>
                <a:gd name="connsiteX50" fmla="*/ 1260476 w 1268413"/>
                <a:gd name="connsiteY50" fmla="*/ 132160 h 736600"/>
                <a:gd name="connsiteX51" fmla="*/ 1264444 w 1268413"/>
                <a:gd name="connsiteY51" fmla="*/ 151210 h 736600"/>
                <a:gd name="connsiteX52" fmla="*/ 1267619 w 1268413"/>
                <a:gd name="connsiteY52" fmla="*/ 172244 h 736600"/>
                <a:gd name="connsiteX53" fmla="*/ 1268413 w 1268413"/>
                <a:gd name="connsiteY53" fmla="*/ 214313 h 736600"/>
                <a:gd name="connsiteX54" fmla="*/ 1264841 w 1268413"/>
                <a:gd name="connsiteY54" fmla="*/ 278210 h 736600"/>
                <a:gd name="connsiteX55" fmla="*/ 1262460 w 1268413"/>
                <a:gd name="connsiteY55" fmla="*/ 319881 h 736600"/>
                <a:gd name="connsiteX56" fmla="*/ 1256904 w 1268413"/>
                <a:gd name="connsiteY56" fmla="*/ 436563 h 736600"/>
                <a:gd name="connsiteX57" fmla="*/ 1250554 w 1268413"/>
                <a:gd name="connsiteY57" fmla="*/ 554038 h 736600"/>
                <a:gd name="connsiteX58" fmla="*/ 1250951 w 1268413"/>
                <a:gd name="connsiteY58" fmla="*/ 559594 h 736600"/>
                <a:gd name="connsiteX59" fmla="*/ 1251744 w 1268413"/>
                <a:gd name="connsiteY59" fmla="*/ 565150 h 736600"/>
                <a:gd name="connsiteX60" fmla="*/ 1252141 w 1268413"/>
                <a:gd name="connsiteY60" fmla="*/ 586978 h 736600"/>
                <a:gd name="connsiteX61" fmla="*/ 1250157 w 1268413"/>
                <a:gd name="connsiteY61" fmla="*/ 617538 h 736600"/>
                <a:gd name="connsiteX62" fmla="*/ 1245791 w 1268413"/>
                <a:gd name="connsiteY62" fmla="*/ 637778 h 736600"/>
                <a:gd name="connsiteX63" fmla="*/ 1243013 w 1268413"/>
                <a:gd name="connsiteY63" fmla="*/ 647700 h 736600"/>
                <a:gd name="connsiteX64" fmla="*/ 1239838 w 1268413"/>
                <a:gd name="connsiteY64" fmla="*/ 675481 h 736600"/>
                <a:gd name="connsiteX65" fmla="*/ 1236266 w 1268413"/>
                <a:gd name="connsiteY65" fmla="*/ 702469 h 736600"/>
                <a:gd name="connsiteX66" fmla="*/ 1237060 w 1268413"/>
                <a:gd name="connsiteY66" fmla="*/ 707231 h 736600"/>
                <a:gd name="connsiteX67" fmla="*/ 1235473 w 1268413"/>
                <a:gd name="connsiteY67" fmla="*/ 717153 h 736600"/>
                <a:gd name="connsiteX68" fmla="*/ 1233488 w 1268413"/>
                <a:gd name="connsiteY68" fmla="*/ 721519 h 736600"/>
                <a:gd name="connsiteX69" fmla="*/ 1231504 w 1268413"/>
                <a:gd name="connsiteY69" fmla="*/ 727869 h 736600"/>
                <a:gd name="connsiteX70" fmla="*/ 1223963 w 1268413"/>
                <a:gd name="connsiteY70" fmla="*/ 734616 h 736600"/>
                <a:gd name="connsiteX71" fmla="*/ 1218010 w 1268413"/>
                <a:gd name="connsiteY71" fmla="*/ 735013 h 736600"/>
                <a:gd name="connsiteX72" fmla="*/ 1212454 w 1268413"/>
                <a:gd name="connsiteY72" fmla="*/ 736600 h 736600"/>
                <a:gd name="connsiteX73" fmla="*/ 1205310 w 1268413"/>
                <a:gd name="connsiteY73" fmla="*/ 735410 h 736600"/>
                <a:gd name="connsiteX74" fmla="*/ 1171179 w 1268413"/>
                <a:gd name="connsiteY74" fmla="*/ 729456 h 736600"/>
                <a:gd name="connsiteX75" fmla="*/ 1102519 w 1268413"/>
                <a:gd name="connsiteY75" fmla="*/ 719931 h 736600"/>
                <a:gd name="connsiteX76" fmla="*/ 998935 w 1268413"/>
                <a:gd name="connsiteY76" fmla="*/ 711200 h 736600"/>
                <a:gd name="connsiteX77" fmla="*/ 860029 w 1268413"/>
                <a:gd name="connsiteY77" fmla="*/ 708819 h 736600"/>
                <a:gd name="connsiteX78" fmla="*/ 721916 w 1268413"/>
                <a:gd name="connsiteY78" fmla="*/ 712391 h 736600"/>
                <a:gd name="connsiteX79" fmla="*/ 652463 w 1268413"/>
                <a:gd name="connsiteY79" fmla="*/ 714772 h 736600"/>
                <a:gd name="connsiteX80" fmla="*/ 514350 w 1268413"/>
                <a:gd name="connsiteY80" fmla="*/ 720725 h 736600"/>
                <a:gd name="connsiteX81" fmla="*/ 307578 w 1268413"/>
                <a:gd name="connsiteY81" fmla="*/ 727075 h 736600"/>
                <a:gd name="connsiteX82" fmla="*/ 169863 w 1268413"/>
                <a:gd name="connsiteY82" fmla="*/ 728266 h 736600"/>
                <a:gd name="connsiteX83" fmla="*/ 100806 w 1268413"/>
                <a:gd name="connsiteY83" fmla="*/ 726678 h 736600"/>
                <a:gd name="connsiteX84" fmla="*/ 97235 w 1268413"/>
                <a:gd name="connsiteY84" fmla="*/ 726678 h 736600"/>
                <a:gd name="connsiteX85" fmla="*/ 92075 w 1268413"/>
                <a:gd name="connsiteY85" fmla="*/ 723503 h 736600"/>
                <a:gd name="connsiteX86" fmla="*/ 90091 w 1268413"/>
                <a:gd name="connsiteY86" fmla="*/ 721519 h 736600"/>
                <a:gd name="connsiteX87" fmla="*/ 73025 w 1268413"/>
                <a:gd name="connsiteY87" fmla="*/ 709613 h 736600"/>
                <a:gd name="connsiteX88" fmla="*/ 56753 w 1268413"/>
                <a:gd name="connsiteY88" fmla="*/ 696913 h 736600"/>
                <a:gd name="connsiteX89" fmla="*/ 32147 w 1268413"/>
                <a:gd name="connsiteY89" fmla="*/ 683022 h 736600"/>
                <a:gd name="connsiteX90" fmla="*/ 7938 w 1268413"/>
                <a:gd name="connsiteY90" fmla="*/ 669131 h 736600"/>
                <a:gd name="connsiteX91" fmla="*/ 3572 w 1268413"/>
                <a:gd name="connsiteY91" fmla="*/ 665163 h 736600"/>
                <a:gd name="connsiteX92" fmla="*/ 1985 w 1268413"/>
                <a:gd name="connsiteY92" fmla="*/ 660400 h 736600"/>
                <a:gd name="connsiteX93" fmla="*/ 1985 w 1268413"/>
                <a:gd name="connsiteY93" fmla="*/ 659210 h 736600"/>
                <a:gd name="connsiteX94" fmla="*/ 1985 w 1268413"/>
                <a:gd name="connsiteY94" fmla="*/ 658416 h 736600"/>
                <a:gd name="connsiteX95" fmla="*/ 2778 w 1268413"/>
                <a:gd name="connsiteY95" fmla="*/ 655241 h 736600"/>
                <a:gd name="connsiteX96" fmla="*/ 4366 w 1268413"/>
                <a:gd name="connsiteY96" fmla="*/ 652860 h 736600"/>
                <a:gd name="connsiteX97" fmla="*/ 1985 w 1268413"/>
                <a:gd name="connsiteY97" fmla="*/ 651272 h 736600"/>
                <a:gd name="connsiteX98" fmla="*/ 0 w 1268413"/>
                <a:gd name="connsiteY98" fmla="*/ 647700 h 736600"/>
                <a:gd name="connsiteX99" fmla="*/ 0 w 1268413"/>
                <a:gd name="connsiteY99" fmla="*/ 644922 h 736600"/>
                <a:gd name="connsiteX100" fmla="*/ 9922 w 1268413"/>
                <a:gd name="connsiteY100" fmla="*/ 491728 h 736600"/>
                <a:gd name="connsiteX101" fmla="*/ 29369 w 1268413"/>
                <a:gd name="connsiteY101" fmla="*/ 262335 h 736600"/>
                <a:gd name="connsiteX102" fmla="*/ 40085 w 1268413"/>
                <a:gd name="connsiteY102" fmla="*/ 109141 h 736600"/>
                <a:gd name="connsiteX103" fmla="*/ 43656 w 1268413"/>
                <a:gd name="connsiteY103" fmla="*/ 32147 h 736600"/>
                <a:gd name="connsiteX104" fmla="*/ 44450 w 1268413"/>
                <a:gd name="connsiteY104" fmla="*/ 28178 h 736600"/>
                <a:gd name="connsiteX105" fmla="*/ 48022 w 1268413"/>
                <a:gd name="connsiteY105" fmla="*/ 21828 h 736600"/>
                <a:gd name="connsiteX106" fmla="*/ 50403 w 1268413"/>
                <a:gd name="connsiteY106" fmla="*/ 19844 h 736600"/>
                <a:gd name="connsiteX107" fmla="*/ 52388 w 1268413"/>
                <a:gd name="connsiteY107" fmla="*/ 17463 h 736600"/>
                <a:gd name="connsiteX108" fmla="*/ 56753 w 1268413"/>
                <a:gd name="connsiteY108" fmla="*/ 16272 h 736600"/>
                <a:gd name="connsiteX109" fmla="*/ 127000 w 1268413"/>
                <a:gd name="connsiteY109" fmla="*/ 10716 h 736600"/>
                <a:gd name="connsiteX110" fmla="*/ 267891 w 1268413"/>
                <a:gd name="connsiteY110" fmla="*/ 3969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268413" h="736600">
                  <a:moveTo>
                    <a:pt x="74633" y="33338"/>
                  </a:moveTo>
                  <a:lnTo>
                    <a:pt x="72251" y="110282"/>
                  </a:lnTo>
                  <a:lnTo>
                    <a:pt x="64311" y="264964"/>
                  </a:lnTo>
                  <a:lnTo>
                    <a:pt x="51606" y="419646"/>
                  </a:lnTo>
                  <a:lnTo>
                    <a:pt x="31359" y="572741"/>
                  </a:lnTo>
                  <a:lnTo>
                    <a:pt x="17463" y="648495"/>
                  </a:lnTo>
                  <a:lnTo>
                    <a:pt x="20242" y="648892"/>
                  </a:lnTo>
                  <a:lnTo>
                    <a:pt x="22624" y="649288"/>
                  </a:lnTo>
                  <a:lnTo>
                    <a:pt x="37314" y="645719"/>
                  </a:lnTo>
                  <a:lnTo>
                    <a:pt x="67487" y="643339"/>
                  </a:lnTo>
                  <a:lnTo>
                    <a:pt x="113937" y="642546"/>
                  </a:lnTo>
                  <a:lnTo>
                    <a:pt x="142522" y="642546"/>
                  </a:lnTo>
                  <a:lnTo>
                    <a:pt x="219145" y="640563"/>
                  </a:lnTo>
                  <a:lnTo>
                    <a:pt x="295372" y="638976"/>
                  </a:lnTo>
                  <a:lnTo>
                    <a:pt x="439884" y="636993"/>
                  </a:lnTo>
                  <a:lnTo>
                    <a:pt x="584000" y="636596"/>
                  </a:lnTo>
                  <a:lnTo>
                    <a:pt x="732880" y="636596"/>
                  </a:lnTo>
                  <a:lnTo>
                    <a:pt x="881362" y="637390"/>
                  </a:lnTo>
                  <a:lnTo>
                    <a:pt x="951633" y="636993"/>
                  </a:lnTo>
                  <a:lnTo>
                    <a:pt x="1059224" y="635803"/>
                  </a:lnTo>
                  <a:lnTo>
                    <a:pt x="1129892" y="638579"/>
                  </a:lnTo>
                  <a:lnTo>
                    <a:pt x="1165226" y="642149"/>
                  </a:lnTo>
                  <a:lnTo>
                    <a:pt x="1162844" y="493020"/>
                  </a:lnTo>
                  <a:lnTo>
                    <a:pt x="1155301" y="270517"/>
                  </a:lnTo>
                  <a:lnTo>
                    <a:pt x="1147758" y="121784"/>
                  </a:lnTo>
                  <a:lnTo>
                    <a:pt x="1142596" y="47220"/>
                  </a:lnTo>
                  <a:lnTo>
                    <a:pt x="1082251" y="46823"/>
                  </a:lnTo>
                  <a:lnTo>
                    <a:pt x="1021905" y="42857"/>
                  </a:lnTo>
                  <a:lnTo>
                    <a:pt x="954016" y="40874"/>
                  </a:lnTo>
                  <a:lnTo>
                    <a:pt x="885729" y="38494"/>
                  </a:lnTo>
                  <a:lnTo>
                    <a:pt x="748760" y="36115"/>
                  </a:lnTo>
                  <a:lnTo>
                    <a:pt x="611791" y="34528"/>
                  </a:lnTo>
                  <a:lnTo>
                    <a:pt x="343410" y="34925"/>
                  </a:lnTo>
                  <a:close/>
                  <a:moveTo>
                    <a:pt x="479425" y="0"/>
                  </a:moveTo>
                  <a:lnTo>
                    <a:pt x="620316" y="0"/>
                  </a:lnTo>
                  <a:lnTo>
                    <a:pt x="761207" y="1588"/>
                  </a:lnTo>
                  <a:lnTo>
                    <a:pt x="902494" y="4366"/>
                  </a:lnTo>
                  <a:lnTo>
                    <a:pt x="974726" y="6747"/>
                  </a:lnTo>
                  <a:lnTo>
                    <a:pt x="1047354" y="8731"/>
                  </a:lnTo>
                  <a:lnTo>
                    <a:pt x="1078310" y="9525"/>
                  </a:lnTo>
                  <a:lnTo>
                    <a:pt x="1125141" y="10716"/>
                  </a:lnTo>
                  <a:lnTo>
                    <a:pt x="1155304" y="13891"/>
                  </a:lnTo>
                  <a:lnTo>
                    <a:pt x="1170782" y="17066"/>
                  </a:lnTo>
                  <a:lnTo>
                    <a:pt x="1175544" y="18256"/>
                  </a:lnTo>
                  <a:lnTo>
                    <a:pt x="1177926" y="21035"/>
                  </a:lnTo>
                  <a:lnTo>
                    <a:pt x="1181498" y="21431"/>
                  </a:lnTo>
                  <a:lnTo>
                    <a:pt x="1187848" y="24606"/>
                  </a:lnTo>
                  <a:lnTo>
                    <a:pt x="1190229" y="27781"/>
                  </a:lnTo>
                  <a:lnTo>
                    <a:pt x="1214438" y="56356"/>
                  </a:lnTo>
                  <a:lnTo>
                    <a:pt x="1245394" y="99616"/>
                  </a:lnTo>
                  <a:lnTo>
                    <a:pt x="1260476" y="132160"/>
                  </a:lnTo>
                  <a:lnTo>
                    <a:pt x="1264444" y="151210"/>
                  </a:lnTo>
                  <a:lnTo>
                    <a:pt x="1267619" y="172244"/>
                  </a:lnTo>
                  <a:lnTo>
                    <a:pt x="1268413" y="214313"/>
                  </a:lnTo>
                  <a:lnTo>
                    <a:pt x="1264841" y="278210"/>
                  </a:lnTo>
                  <a:lnTo>
                    <a:pt x="1262460" y="319881"/>
                  </a:lnTo>
                  <a:lnTo>
                    <a:pt x="1256904" y="436563"/>
                  </a:lnTo>
                  <a:lnTo>
                    <a:pt x="1250554" y="554038"/>
                  </a:lnTo>
                  <a:lnTo>
                    <a:pt x="1250951" y="559594"/>
                  </a:lnTo>
                  <a:lnTo>
                    <a:pt x="1251744" y="565150"/>
                  </a:lnTo>
                  <a:lnTo>
                    <a:pt x="1252141" y="586978"/>
                  </a:lnTo>
                  <a:lnTo>
                    <a:pt x="1250157" y="617538"/>
                  </a:lnTo>
                  <a:lnTo>
                    <a:pt x="1245791" y="637778"/>
                  </a:lnTo>
                  <a:lnTo>
                    <a:pt x="1243013" y="647700"/>
                  </a:lnTo>
                  <a:lnTo>
                    <a:pt x="1239838" y="675481"/>
                  </a:lnTo>
                  <a:lnTo>
                    <a:pt x="1236266" y="702469"/>
                  </a:lnTo>
                  <a:lnTo>
                    <a:pt x="1237060" y="707231"/>
                  </a:lnTo>
                  <a:lnTo>
                    <a:pt x="1235473" y="717153"/>
                  </a:lnTo>
                  <a:lnTo>
                    <a:pt x="1233488" y="721519"/>
                  </a:lnTo>
                  <a:lnTo>
                    <a:pt x="1231504" y="727869"/>
                  </a:lnTo>
                  <a:lnTo>
                    <a:pt x="1223963" y="734616"/>
                  </a:lnTo>
                  <a:lnTo>
                    <a:pt x="1218010" y="735013"/>
                  </a:lnTo>
                  <a:lnTo>
                    <a:pt x="1212454" y="736600"/>
                  </a:lnTo>
                  <a:lnTo>
                    <a:pt x="1205310" y="735410"/>
                  </a:lnTo>
                  <a:lnTo>
                    <a:pt x="1171179" y="729456"/>
                  </a:lnTo>
                  <a:lnTo>
                    <a:pt x="1102519" y="719931"/>
                  </a:lnTo>
                  <a:lnTo>
                    <a:pt x="998935" y="711200"/>
                  </a:lnTo>
                  <a:lnTo>
                    <a:pt x="860029" y="708819"/>
                  </a:lnTo>
                  <a:lnTo>
                    <a:pt x="721916" y="712391"/>
                  </a:lnTo>
                  <a:lnTo>
                    <a:pt x="652463" y="714772"/>
                  </a:lnTo>
                  <a:lnTo>
                    <a:pt x="514350" y="720725"/>
                  </a:lnTo>
                  <a:lnTo>
                    <a:pt x="307578" y="727075"/>
                  </a:lnTo>
                  <a:lnTo>
                    <a:pt x="169863" y="728266"/>
                  </a:lnTo>
                  <a:lnTo>
                    <a:pt x="100806" y="726678"/>
                  </a:lnTo>
                  <a:lnTo>
                    <a:pt x="97235" y="726678"/>
                  </a:lnTo>
                  <a:lnTo>
                    <a:pt x="92075" y="723503"/>
                  </a:lnTo>
                  <a:lnTo>
                    <a:pt x="90091" y="721519"/>
                  </a:lnTo>
                  <a:lnTo>
                    <a:pt x="73025" y="709613"/>
                  </a:lnTo>
                  <a:lnTo>
                    <a:pt x="56753" y="696913"/>
                  </a:lnTo>
                  <a:lnTo>
                    <a:pt x="32147" y="683022"/>
                  </a:lnTo>
                  <a:lnTo>
                    <a:pt x="7938" y="669131"/>
                  </a:lnTo>
                  <a:lnTo>
                    <a:pt x="3572" y="665163"/>
                  </a:lnTo>
                  <a:lnTo>
                    <a:pt x="1985" y="660400"/>
                  </a:lnTo>
                  <a:lnTo>
                    <a:pt x="1985" y="659210"/>
                  </a:lnTo>
                  <a:lnTo>
                    <a:pt x="1985" y="658416"/>
                  </a:lnTo>
                  <a:lnTo>
                    <a:pt x="2778" y="655241"/>
                  </a:lnTo>
                  <a:lnTo>
                    <a:pt x="4366" y="652860"/>
                  </a:lnTo>
                  <a:lnTo>
                    <a:pt x="1985" y="651272"/>
                  </a:lnTo>
                  <a:lnTo>
                    <a:pt x="0" y="647700"/>
                  </a:lnTo>
                  <a:lnTo>
                    <a:pt x="0" y="644922"/>
                  </a:lnTo>
                  <a:lnTo>
                    <a:pt x="9922" y="491728"/>
                  </a:lnTo>
                  <a:lnTo>
                    <a:pt x="29369" y="262335"/>
                  </a:lnTo>
                  <a:lnTo>
                    <a:pt x="40085" y="109141"/>
                  </a:lnTo>
                  <a:lnTo>
                    <a:pt x="43656" y="32147"/>
                  </a:lnTo>
                  <a:lnTo>
                    <a:pt x="44450" y="28178"/>
                  </a:lnTo>
                  <a:lnTo>
                    <a:pt x="48022" y="21828"/>
                  </a:lnTo>
                  <a:lnTo>
                    <a:pt x="50403" y="19844"/>
                  </a:lnTo>
                  <a:lnTo>
                    <a:pt x="52388" y="17463"/>
                  </a:lnTo>
                  <a:lnTo>
                    <a:pt x="56753" y="16272"/>
                  </a:lnTo>
                  <a:lnTo>
                    <a:pt x="127000" y="10716"/>
                  </a:lnTo>
                  <a:lnTo>
                    <a:pt x="267891" y="3969"/>
                  </a:lnTo>
                  <a:close/>
                </a:path>
              </a:pathLst>
            </a:custGeom>
            <a:grpFill/>
            <a:ln w="9525">
              <a:noFill/>
              <a:round/>
              <a:headEnd/>
              <a:tailEnd/>
            </a:ln>
          </p:spPr>
          <p:txBody>
            <a:bodyPr vert="horz" wrap="square" lIns="68570" tIns="34286" rIns="68570" bIns="34286" numCol="1" anchor="t" anchorCtr="0" compatLnSpc="1">
              <a:prstTxWarp prst="textNoShape">
                <a:avLst/>
              </a:prstTxWarp>
              <a:noAutofit/>
            </a:bodyPr>
            <a:lstStyle/>
            <a:p>
              <a:pPr defTabSz="914367">
                <a:defRPr/>
              </a:pPr>
              <a:endParaRPr lang="en-US" sz="1350">
                <a:solidFill>
                  <a:srgbClr val="505050"/>
                </a:solidFill>
              </a:endParaRPr>
            </a:p>
          </p:txBody>
        </p:sp>
        <p:sp>
          <p:nvSpPr>
            <p:cNvPr id="58" name="Freeform 295">
              <a:extLst>
                <a:ext uri="{FF2B5EF4-FFF2-40B4-BE49-F238E27FC236}">
                  <a16:creationId xmlns:a16="http://schemas.microsoft.com/office/drawing/2014/main" id="{A6182EBC-7042-41E2-9F85-260C8A9A274F}"/>
                </a:ext>
              </a:extLst>
            </p:cNvPr>
            <p:cNvSpPr>
              <a:spLocks/>
            </p:cNvSpPr>
            <p:nvPr/>
          </p:nvSpPr>
          <p:spPr bwMode="auto">
            <a:xfrm>
              <a:off x="4210819" y="4496971"/>
              <a:ext cx="675623" cy="483334"/>
            </a:xfrm>
            <a:custGeom>
              <a:avLst/>
              <a:gdLst>
                <a:gd name="T0" fmla="*/ 1392 w 1460"/>
                <a:gd name="T1" fmla="*/ 10 h 959"/>
                <a:gd name="T2" fmla="*/ 1384 w 1460"/>
                <a:gd name="T3" fmla="*/ 10 h 959"/>
                <a:gd name="T4" fmla="*/ 1377 w 1460"/>
                <a:gd name="T5" fmla="*/ 11 h 959"/>
                <a:gd name="T6" fmla="*/ 1370 w 1460"/>
                <a:gd name="T7" fmla="*/ 6 h 959"/>
                <a:gd name="T8" fmla="*/ 1359 w 1460"/>
                <a:gd name="T9" fmla="*/ 6 h 959"/>
                <a:gd name="T10" fmla="*/ 1233 w 1460"/>
                <a:gd name="T11" fmla="*/ 23 h 959"/>
                <a:gd name="T12" fmla="*/ 1109 w 1460"/>
                <a:gd name="T13" fmla="*/ 48 h 959"/>
                <a:gd name="T14" fmla="*/ 1100 w 1460"/>
                <a:gd name="T15" fmla="*/ 50 h 959"/>
                <a:gd name="T16" fmla="*/ 1086 w 1460"/>
                <a:gd name="T17" fmla="*/ 65 h 959"/>
                <a:gd name="T18" fmla="*/ 1078 w 1460"/>
                <a:gd name="T19" fmla="*/ 83 h 959"/>
                <a:gd name="T20" fmla="*/ 1079 w 1460"/>
                <a:gd name="T21" fmla="*/ 102 h 959"/>
                <a:gd name="T22" fmla="*/ 1083 w 1460"/>
                <a:gd name="T23" fmla="*/ 111 h 959"/>
                <a:gd name="T24" fmla="*/ 1106 w 1460"/>
                <a:gd name="T25" fmla="*/ 145 h 959"/>
                <a:gd name="T26" fmla="*/ 1130 w 1460"/>
                <a:gd name="T27" fmla="*/ 180 h 959"/>
                <a:gd name="T28" fmla="*/ 996 w 1460"/>
                <a:gd name="T29" fmla="*/ 282 h 959"/>
                <a:gd name="T30" fmla="*/ 723 w 1460"/>
                <a:gd name="T31" fmla="*/ 474 h 959"/>
                <a:gd name="T32" fmla="*/ 443 w 1460"/>
                <a:gd name="T33" fmla="*/ 656 h 959"/>
                <a:gd name="T34" fmla="*/ 156 w 1460"/>
                <a:gd name="T35" fmla="*/ 829 h 959"/>
                <a:gd name="T36" fmla="*/ 11 w 1460"/>
                <a:gd name="T37" fmla="*/ 915 h 959"/>
                <a:gd name="T38" fmla="*/ 2 w 1460"/>
                <a:gd name="T39" fmla="*/ 921 h 959"/>
                <a:gd name="T40" fmla="*/ 0 w 1460"/>
                <a:gd name="T41" fmla="*/ 938 h 959"/>
                <a:gd name="T42" fmla="*/ 7 w 1460"/>
                <a:gd name="T43" fmla="*/ 952 h 959"/>
                <a:gd name="T44" fmla="*/ 24 w 1460"/>
                <a:gd name="T45" fmla="*/ 959 h 959"/>
                <a:gd name="T46" fmla="*/ 34 w 1460"/>
                <a:gd name="T47" fmla="*/ 956 h 959"/>
                <a:gd name="T48" fmla="*/ 111 w 1460"/>
                <a:gd name="T49" fmla="*/ 923 h 959"/>
                <a:gd name="T50" fmla="*/ 263 w 1460"/>
                <a:gd name="T51" fmla="*/ 849 h 959"/>
                <a:gd name="T52" fmla="*/ 484 w 1460"/>
                <a:gd name="T53" fmla="*/ 728 h 959"/>
                <a:gd name="T54" fmla="*/ 769 w 1460"/>
                <a:gd name="T55" fmla="*/ 549 h 959"/>
                <a:gd name="T56" fmla="*/ 1044 w 1460"/>
                <a:gd name="T57" fmla="*/ 352 h 959"/>
                <a:gd name="T58" fmla="*/ 1176 w 1460"/>
                <a:gd name="T59" fmla="*/ 249 h 959"/>
                <a:gd name="T60" fmla="*/ 1182 w 1460"/>
                <a:gd name="T61" fmla="*/ 256 h 959"/>
                <a:gd name="T62" fmla="*/ 1185 w 1460"/>
                <a:gd name="T63" fmla="*/ 263 h 959"/>
                <a:gd name="T64" fmla="*/ 1201 w 1460"/>
                <a:gd name="T65" fmla="*/ 285 h 959"/>
                <a:gd name="T66" fmla="*/ 1231 w 1460"/>
                <a:gd name="T67" fmla="*/ 308 h 959"/>
                <a:gd name="T68" fmla="*/ 1254 w 1460"/>
                <a:gd name="T69" fmla="*/ 316 h 959"/>
                <a:gd name="T70" fmla="*/ 1268 w 1460"/>
                <a:gd name="T71" fmla="*/ 315 h 959"/>
                <a:gd name="T72" fmla="*/ 1284 w 1460"/>
                <a:gd name="T73" fmla="*/ 312 h 959"/>
                <a:gd name="T74" fmla="*/ 1310 w 1460"/>
                <a:gd name="T75" fmla="*/ 295 h 959"/>
                <a:gd name="T76" fmla="*/ 1340 w 1460"/>
                <a:gd name="T77" fmla="*/ 259 h 959"/>
                <a:gd name="T78" fmla="*/ 1357 w 1460"/>
                <a:gd name="T79" fmla="*/ 233 h 959"/>
                <a:gd name="T80" fmla="*/ 1384 w 1460"/>
                <a:gd name="T81" fmla="*/ 192 h 959"/>
                <a:gd name="T82" fmla="*/ 1433 w 1460"/>
                <a:gd name="T83" fmla="*/ 103 h 959"/>
                <a:gd name="T84" fmla="*/ 1455 w 1460"/>
                <a:gd name="T85" fmla="*/ 59 h 959"/>
                <a:gd name="T86" fmla="*/ 1460 w 1460"/>
                <a:gd name="T87" fmla="*/ 43 h 959"/>
                <a:gd name="T88" fmla="*/ 1451 w 1460"/>
                <a:gd name="T89" fmla="*/ 17 h 959"/>
                <a:gd name="T90" fmla="*/ 1429 w 1460"/>
                <a:gd name="T91" fmla="*/ 0 h 959"/>
                <a:gd name="T92" fmla="*/ 1403 w 1460"/>
                <a:gd name="T93" fmla="*/ 0 h 959"/>
                <a:gd name="T94" fmla="*/ 1392 w 1460"/>
                <a:gd name="T95" fmla="*/ 10 h 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0" h="959">
                  <a:moveTo>
                    <a:pt x="1392" y="10"/>
                  </a:moveTo>
                  <a:lnTo>
                    <a:pt x="1384" y="10"/>
                  </a:lnTo>
                  <a:lnTo>
                    <a:pt x="1377" y="11"/>
                  </a:lnTo>
                  <a:lnTo>
                    <a:pt x="1370" y="6"/>
                  </a:lnTo>
                  <a:lnTo>
                    <a:pt x="1359" y="6"/>
                  </a:lnTo>
                  <a:lnTo>
                    <a:pt x="1233" y="23"/>
                  </a:lnTo>
                  <a:lnTo>
                    <a:pt x="1109" y="48"/>
                  </a:lnTo>
                  <a:lnTo>
                    <a:pt x="1100" y="50"/>
                  </a:lnTo>
                  <a:lnTo>
                    <a:pt x="1086" y="65"/>
                  </a:lnTo>
                  <a:lnTo>
                    <a:pt x="1078" y="83"/>
                  </a:lnTo>
                  <a:lnTo>
                    <a:pt x="1079" y="102"/>
                  </a:lnTo>
                  <a:lnTo>
                    <a:pt x="1083" y="111"/>
                  </a:lnTo>
                  <a:lnTo>
                    <a:pt x="1106" y="145"/>
                  </a:lnTo>
                  <a:lnTo>
                    <a:pt x="1130" y="180"/>
                  </a:lnTo>
                  <a:lnTo>
                    <a:pt x="996" y="282"/>
                  </a:lnTo>
                  <a:lnTo>
                    <a:pt x="723" y="474"/>
                  </a:lnTo>
                  <a:lnTo>
                    <a:pt x="443" y="656"/>
                  </a:lnTo>
                  <a:lnTo>
                    <a:pt x="156" y="829"/>
                  </a:lnTo>
                  <a:lnTo>
                    <a:pt x="11" y="915"/>
                  </a:lnTo>
                  <a:lnTo>
                    <a:pt x="2" y="921"/>
                  </a:lnTo>
                  <a:lnTo>
                    <a:pt x="0" y="938"/>
                  </a:lnTo>
                  <a:lnTo>
                    <a:pt x="7" y="952"/>
                  </a:lnTo>
                  <a:lnTo>
                    <a:pt x="24" y="959"/>
                  </a:lnTo>
                  <a:lnTo>
                    <a:pt x="34" y="956"/>
                  </a:lnTo>
                  <a:lnTo>
                    <a:pt x="111" y="923"/>
                  </a:lnTo>
                  <a:lnTo>
                    <a:pt x="263" y="849"/>
                  </a:lnTo>
                  <a:lnTo>
                    <a:pt x="484" y="728"/>
                  </a:lnTo>
                  <a:lnTo>
                    <a:pt x="769" y="549"/>
                  </a:lnTo>
                  <a:lnTo>
                    <a:pt x="1044" y="352"/>
                  </a:lnTo>
                  <a:lnTo>
                    <a:pt x="1176" y="249"/>
                  </a:lnTo>
                  <a:lnTo>
                    <a:pt x="1182" y="256"/>
                  </a:lnTo>
                  <a:lnTo>
                    <a:pt x="1185" y="263"/>
                  </a:lnTo>
                  <a:lnTo>
                    <a:pt x="1201" y="285"/>
                  </a:lnTo>
                  <a:lnTo>
                    <a:pt x="1231" y="308"/>
                  </a:lnTo>
                  <a:lnTo>
                    <a:pt x="1254" y="316"/>
                  </a:lnTo>
                  <a:lnTo>
                    <a:pt x="1268" y="315"/>
                  </a:lnTo>
                  <a:lnTo>
                    <a:pt x="1284" y="312"/>
                  </a:lnTo>
                  <a:lnTo>
                    <a:pt x="1310" y="295"/>
                  </a:lnTo>
                  <a:lnTo>
                    <a:pt x="1340" y="259"/>
                  </a:lnTo>
                  <a:lnTo>
                    <a:pt x="1357" y="233"/>
                  </a:lnTo>
                  <a:lnTo>
                    <a:pt x="1384" y="192"/>
                  </a:lnTo>
                  <a:lnTo>
                    <a:pt x="1433" y="103"/>
                  </a:lnTo>
                  <a:lnTo>
                    <a:pt x="1455" y="59"/>
                  </a:lnTo>
                  <a:lnTo>
                    <a:pt x="1460" y="43"/>
                  </a:lnTo>
                  <a:lnTo>
                    <a:pt x="1451" y="17"/>
                  </a:lnTo>
                  <a:lnTo>
                    <a:pt x="1429" y="0"/>
                  </a:lnTo>
                  <a:lnTo>
                    <a:pt x="1403" y="0"/>
                  </a:lnTo>
                  <a:lnTo>
                    <a:pt x="1392" y="10"/>
                  </a:lnTo>
                  <a:close/>
                </a:path>
              </a:pathLst>
            </a:custGeom>
            <a:grp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a:solidFill>
                  <a:srgbClr val="505050"/>
                </a:solidFill>
              </a:endParaRPr>
            </a:p>
          </p:txBody>
        </p:sp>
        <p:sp>
          <p:nvSpPr>
            <p:cNvPr id="106" name="Rectangle 105">
              <a:extLst>
                <a:ext uri="{FF2B5EF4-FFF2-40B4-BE49-F238E27FC236}">
                  <a16:creationId xmlns:a16="http://schemas.microsoft.com/office/drawing/2014/main" id="{BD3DDFB1-1AE1-420F-B851-DEF9183E981A}"/>
                </a:ext>
              </a:extLst>
            </p:cNvPr>
            <p:cNvSpPr/>
            <p:nvPr/>
          </p:nvSpPr>
          <p:spPr>
            <a:xfrm>
              <a:off x="2552438" y="4936364"/>
              <a:ext cx="1577596" cy="593705"/>
            </a:xfrm>
            <a:prstGeom prst="rect">
              <a:avLst/>
            </a:prstGeom>
            <a:noFill/>
          </p:spPr>
          <p:txBody>
            <a:bodyPr wrap="square">
              <a:spAutoFit/>
            </a:bodyPr>
            <a:lstStyle/>
            <a:p>
              <a:r>
                <a:rPr lang="en-US" sz="2000" dirty="0"/>
                <a:t>MEAN</a:t>
              </a:r>
            </a:p>
            <a:p>
              <a:pPr lvl="0"/>
              <a:endParaRPr lang="en-US" dirty="0"/>
            </a:p>
          </p:txBody>
        </p:sp>
      </p:grpSp>
      <p:grpSp>
        <p:nvGrpSpPr>
          <p:cNvPr id="7" name="Group 6">
            <a:extLst>
              <a:ext uri="{FF2B5EF4-FFF2-40B4-BE49-F238E27FC236}">
                <a16:creationId xmlns:a16="http://schemas.microsoft.com/office/drawing/2014/main" id="{6306F55F-3506-4EAA-B4CF-5A0EBB4AC649}"/>
              </a:ext>
            </a:extLst>
          </p:cNvPr>
          <p:cNvGrpSpPr/>
          <p:nvPr/>
        </p:nvGrpSpPr>
        <p:grpSpPr>
          <a:xfrm>
            <a:off x="1258529" y="2175871"/>
            <a:ext cx="3241497" cy="1877283"/>
            <a:chOff x="1842881" y="3143658"/>
            <a:chExt cx="2852293" cy="1104387"/>
          </a:xfrm>
        </p:grpSpPr>
        <p:sp>
          <p:nvSpPr>
            <p:cNvPr id="53" name="Freeform 228">
              <a:extLst>
                <a:ext uri="{FF2B5EF4-FFF2-40B4-BE49-F238E27FC236}">
                  <a16:creationId xmlns:a16="http://schemas.microsoft.com/office/drawing/2014/main" id="{22FEC5E3-6CD1-4161-93EF-3EF5776B6BB2}"/>
                </a:ext>
              </a:extLst>
            </p:cNvPr>
            <p:cNvSpPr>
              <a:spLocks/>
            </p:cNvSpPr>
            <p:nvPr/>
          </p:nvSpPr>
          <p:spPr bwMode="auto">
            <a:xfrm>
              <a:off x="1842881" y="3143658"/>
              <a:ext cx="1810953" cy="650073"/>
            </a:xfrm>
            <a:custGeom>
              <a:avLst/>
              <a:gdLst>
                <a:gd name="T0" fmla="*/ 3692 w 3861"/>
                <a:gd name="T1" fmla="*/ 26 h 2000"/>
                <a:gd name="T2" fmla="*/ 3667 w 3861"/>
                <a:gd name="T3" fmla="*/ 17 h 2000"/>
                <a:gd name="T4" fmla="*/ 3545 w 3861"/>
                <a:gd name="T5" fmla="*/ 4 h 2000"/>
                <a:gd name="T6" fmla="*/ 3003 w 3861"/>
                <a:gd name="T7" fmla="*/ 10 h 2000"/>
                <a:gd name="T8" fmla="*/ 2357 w 3861"/>
                <a:gd name="T9" fmla="*/ 18 h 2000"/>
                <a:gd name="T10" fmla="*/ 1495 w 3861"/>
                <a:gd name="T11" fmla="*/ 23 h 2000"/>
                <a:gd name="T12" fmla="*/ 200 w 3861"/>
                <a:gd name="T13" fmla="*/ 47 h 2000"/>
                <a:gd name="T14" fmla="*/ 178 w 3861"/>
                <a:gd name="T15" fmla="*/ 60 h 2000"/>
                <a:gd name="T16" fmla="*/ 170 w 3861"/>
                <a:gd name="T17" fmla="*/ 72 h 2000"/>
                <a:gd name="T18" fmla="*/ 158 w 3861"/>
                <a:gd name="T19" fmla="*/ 97 h 2000"/>
                <a:gd name="T20" fmla="*/ 79 w 3861"/>
                <a:gd name="T21" fmla="*/ 889 h 2000"/>
                <a:gd name="T22" fmla="*/ 21 w 3861"/>
                <a:gd name="T23" fmla="*/ 1484 h 2000"/>
                <a:gd name="T24" fmla="*/ 11 w 3861"/>
                <a:gd name="T25" fmla="*/ 1694 h 2000"/>
                <a:gd name="T26" fmla="*/ 46 w 3861"/>
                <a:gd name="T27" fmla="*/ 1711 h 2000"/>
                <a:gd name="T28" fmla="*/ 65 w 3861"/>
                <a:gd name="T29" fmla="*/ 1690 h 2000"/>
                <a:gd name="T30" fmla="*/ 135 w 3861"/>
                <a:gd name="T31" fmla="*/ 1106 h 2000"/>
                <a:gd name="T32" fmla="*/ 201 w 3861"/>
                <a:gd name="T33" fmla="*/ 505 h 2000"/>
                <a:gd name="T34" fmla="*/ 661 w 3861"/>
                <a:gd name="T35" fmla="*/ 105 h 2000"/>
                <a:gd name="T36" fmla="*/ 1926 w 3861"/>
                <a:gd name="T37" fmla="*/ 102 h 2000"/>
                <a:gd name="T38" fmla="*/ 2767 w 3861"/>
                <a:gd name="T39" fmla="*/ 97 h 2000"/>
                <a:gd name="T40" fmla="*/ 3198 w 3861"/>
                <a:gd name="T41" fmla="*/ 95 h 2000"/>
                <a:gd name="T42" fmla="*/ 3498 w 3861"/>
                <a:gd name="T43" fmla="*/ 97 h 2000"/>
                <a:gd name="T44" fmla="*/ 3594 w 3861"/>
                <a:gd name="T45" fmla="*/ 100 h 2000"/>
                <a:gd name="T46" fmla="*/ 3590 w 3861"/>
                <a:gd name="T47" fmla="*/ 212 h 2000"/>
                <a:gd name="T48" fmla="*/ 3593 w 3861"/>
                <a:gd name="T49" fmla="*/ 527 h 2000"/>
                <a:gd name="T50" fmla="*/ 3559 w 3861"/>
                <a:gd name="T51" fmla="*/ 848 h 2000"/>
                <a:gd name="T52" fmla="*/ 3510 w 3861"/>
                <a:gd name="T53" fmla="*/ 1137 h 2000"/>
                <a:gd name="T54" fmla="*/ 3392 w 3861"/>
                <a:gd name="T55" fmla="*/ 1682 h 2000"/>
                <a:gd name="T56" fmla="*/ 2136 w 3861"/>
                <a:gd name="T57" fmla="*/ 1724 h 2000"/>
                <a:gd name="T58" fmla="*/ 1301 w 3861"/>
                <a:gd name="T59" fmla="*/ 1728 h 2000"/>
                <a:gd name="T60" fmla="*/ 673 w 3861"/>
                <a:gd name="T61" fmla="*/ 1716 h 2000"/>
                <a:gd name="T62" fmla="*/ 139 w 3861"/>
                <a:gd name="T63" fmla="*/ 1708 h 2000"/>
                <a:gd name="T64" fmla="*/ 26 w 3861"/>
                <a:gd name="T65" fmla="*/ 1715 h 2000"/>
                <a:gd name="T66" fmla="*/ 14 w 3861"/>
                <a:gd name="T67" fmla="*/ 1730 h 2000"/>
                <a:gd name="T68" fmla="*/ 0 w 3861"/>
                <a:gd name="T69" fmla="*/ 1756 h 2000"/>
                <a:gd name="T70" fmla="*/ 11 w 3861"/>
                <a:gd name="T71" fmla="*/ 1774 h 2000"/>
                <a:gd name="T72" fmla="*/ 106 w 3861"/>
                <a:gd name="T73" fmla="*/ 1859 h 2000"/>
                <a:gd name="T74" fmla="*/ 125 w 3861"/>
                <a:gd name="T75" fmla="*/ 1879 h 2000"/>
                <a:gd name="T76" fmla="*/ 136 w 3861"/>
                <a:gd name="T77" fmla="*/ 1883 h 2000"/>
                <a:gd name="T78" fmla="*/ 140 w 3861"/>
                <a:gd name="T79" fmla="*/ 1884 h 2000"/>
                <a:gd name="T80" fmla="*/ 187 w 3861"/>
                <a:gd name="T81" fmla="*/ 1923 h 2000"/>
                <a:gd name="T82" fmla="*/ 233 w 3861"/>
                <a:gd name="T83" fmla="*/ 1965 h 2000"/>
                <a:gd name="T84" fmla="*/ 252 w 3861"/>
                <a:gd name="T85" fmla="*/ 1986 h 2000"/>
                <a:gd name="T86" fmla="*/ 388 w 3861"/>
                <a:gd name="T87" fmla="*/ 2000 h 2000"/>
                <a:gd name="T88" fmla="*/ 618 w 3861"/>
                <a:gd name="T89" fmla="*/ 1988 h 2000"/>
                <a:gd name="T90" fmla="*/ 1021 w 3861"/>
                <a:gd name="T91" fmla="*/ 1969 h 2000"/>
                <a:gd name="T92" fmla="*/ 1627 w 3861"/>
                <a:gd name="T93" fmla="*/ 1949 h 2000"/>
                <a:gd name="T94" fmla="*/ 2031 w 3861"/>
                <a:gd name="T95" fmla="*/ 1945 h 2000"/>
                <a:gd name="T96" fmla="*/ 3040 w 3861"/>
                <a:gd name="T97" fmla="*/ 1971 h 2000"/>
                <a:gd name="T98" fmla="*/ 3457 w 3861"/>
                <a:gd name="T99" fmla="*/ 1992 h 2000"/>
                <a:gd name="T100" fmla="*/ 3496 w 3861"/>
                <a:gd name="T101" fmla="*/ 1969 h 2000"/>
                <a:gd name="T102" fmla="*/ 3507 w 3861"/>
                <a:gd name="T103" fmla="*/ 1938 h 2000"/>
                <a:gd name="T104" fmla="*/ 3549 w 3861"/>
                <a:gd name="T105" fmla="*/ 1848 h 2000"/>
                <a:gd name="T106" fmla="*/ 3596 w 3861"/>
                <a:gd name="T107" fmla="*/ 1669 h 2000"/>
                <a:gd name="T108" fmla="*/ 3693 w 3861"/>
                <a:gd name="T109" fmla="*/ 1230 h 2000"/>
                <a:gd name="T110" fmla="*/ 3785 w 3861"/>
                <a:gd name="T111" fmla="*/ 798 h 2000"/>
                <a:gd name="T112" fmla="*/ 3855 w 3861"/>
                <a:gd name="T113" fmla="*/ 447 h 2000"/>
                <a:gd name="T114" fmla="*/ 3861 w 3861"/>
                <a:gd name="T115" fmla="*/ 325 h 2000"/>
                <a:gd name="T116" fmla="*/ 3821 w 3861"/>
                <a:gd name="T117" fmla="*/ 162 h 2000"/>
                <a:gd name="T118" fmla="*/ 3765 w 3861"/>
                <a:gd name="T119" fmla="*/ 83 h 2000"/>
                <a:gd name="T120" fmla="*/ 3707 w 3861"/>
                <a:gd name="T121" fmla="*/ 35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61" h="2000">
                  <a:moveTo>
                    <a:pt x="3707" y="35"/>
                  </a:moveTo>
                  <a:lnTo>
                    <a:pt x="3692" y="26"/>
                  </a:lnTo>
                  <a:lnTo>
                    <a:pt x="3677" y="25"/>
                  </a:lnTo>
                  <a:lnTo>
                    <a:pt x="3667" y="17"/>
                  </a:lnTo>
                  <a:lnTo>
                    <a:pt x="3651" y="13"/>
                  </a:lnTo>
                  <a:lnTo>
                    <a:pt x="3545" y="4"/>
                  </a:lnTo>
                  <a:lnTo>
                    <a:pt x="3329" y="0"/>
                  </a:lnTo>
                  <a:lnTo>
                    <a:pt x="3003" y="10"/>
                  </a:lnTo>
                  <a:lnTo>
                    <a:pt x="2788" y="14"/>
                  </a:lnTo>
                  <a:lnTo>
                    <a:pt x="2357" y="18"/>
                  </a:lnTo>
                  <a:lnTo>
                    <a:pt x="1926" y="21"/>
                  </a:lnTo>
                  <a:lnTo>
                    <a:pt x="1495" y="23"/>
                  </a:lnTo>
                  <a:lnTo>
                    <a:pt x="631" y="35"/>
                  </a:lnTo>
                  <a:lnTo>
                    <a:pt x="200" y="47"/>
                  </a:lnTo>
                  <a:lnTo>
                    <a:pt x="191" y="48"/>
                  </a:lnTo>
                  <a:lnTo>
                    <a:pt x="178" y="60"/>
                  </a:lnTo>
                  <a:lnTo>
                    <a:pt x="176" y="67"/>
                  </a:lnTo>
                  <a:lnTo>
                    <a:pt x="170" y="72"/>
                  </a:lnTo>
                  <a:lnTo>
                    <a:pt x="161" y="87"/>
                  </a:lnTo>
                  <a:lnTo>
                    <a:pt x="158" y="97"/>
                  </a:lnTo>
                  <a:lnTo>
                    <a:pt x="115" y="492"/>
                  </a:lnTo>
                  <a:lnTo>
                    <a:pt x="79" y="889"/>
                  </a:lnTo>
                  <a:lnTo>
                    <a:pt x="60" y="1087"/>
                  </a:lnTo>
                  <a:lnTo>
                    <a:pt x="21" y="1484"/>
                  </a:lnTo>
                  <a:lnTo>
                    <a:pt x="9" y="1682"/>
                  </a:lnTo>
                  <a:lnTo>
                    <a:pt x="11" y="1694"/>
                  </a:lnTo>
                  <a:lnTo>
                    <a:pt x="25" y="1707"/>
                  </a:lnTo>
                  <a:lnTo>
                    <a:pt x="46" y="1711"/>
                  </a:lnTo>
                  <a:lnTo>
                    <a:pt x="62" y="1700"/>
                  </a:lnTo>
                  <a:lnTo>
                    <a:pt x="65" y="1690"/>
                  </a:lnTo>
                  <a:lnTo>
                    <a:pt x="93" y="1496"/>
                  </a:lnTo>
                  <a:lnTo>
                    <a:pt x="135" y="1106"/>
                  </a:lnTo>
                  <a:lnTo>
                    <a:pt x="156" y="911"/>
                  </a:lnTo>
                  <a:lnTo>
                    <a:pt x="201" y="505"/>
                  </a:lnTo>
                  <a:lnTo>
                    <a:pt x="239" y="100"/>
                  </a:lnTo>
                  <a:lnTo>
                    <a:pt x="661" y="105"/>
                  </a:lnTo>
                  <a:lnTo>
                    <a:pt x="1504" y="105"/>
                  </a:lnTo>
                  <a:lnTo>
                    <a:pt x="1926" y="102"/>
                  </a:lnTo>
                  <a:lnTo>
                    <a:pt x="2346" y="100"/>
                  </a:lnTo>
                  <a:lnTo>
                    <a:pt x="2767" y="97"/>
                  </a:lnTo>
                  <a:lnTo>
                    <a:pt x="2983" y="96"/>
                  </a:lnTo>
                  <a:lnTo>
                    <a:pt x="3198" y="95"/>
                  </a:lnTo>
                  <a:lnTo>
                    <a:pt x="3297" y="96"/>
                  </a:lnTo>
                  <a:lnTo>
                    <a:pt x="3498" y="97"/>
                  </a:lnTo>
                  <a:lnTo>
                    <a:pt x="3598" y="92"/>
                  </a:lnTo>
                  <a:lnTo>
                    <a:pt x="3594" y="100"/>
                  </a:lnTo>
                  <a:lnTo>
                    <a:pt x="3593" y="109"/>
                  </a:lnTo>
                  <a:lnTo>
                    <a:pt x="3590" y="212"/>
                  </a:lnTo>
                  <a:lnTo>
                    <a:pt x="3596" y="422"/>
                  </a:lnTo>
                  <a:lnTo>
                    <a:pt x="3593" y="527"/>
                  </a:lnTo>
                  <a:lnTo>
                    <a:pt x="3585" y="635"/>
                  </a:lnTo>
                  <a:lnTo>
                    <a:pt x="3559" y="848"/>
                  </a:lnTo>
                  <a:lnTo>
                    <a:pt x="3542" y="954"/>
                  </a:lnTo>
                  <a:lnTo>
                    <a:pt x="3510" y="1137"/>
                  </a:lnTo>
                  <a:lnTo>
                    <a:pt x="3430" y="1500"/>
                  </a:lnTo>
                  <a:lnTo>
                    <a:pt x="3392" y="1682"/>
                  </a:lnTo>
                  <a:lnTo>
                    <a:pt x="2973" y="1700"/>
                  </a:lnTo>
                  <a:lnTo>
                    <a:pt x="2136" y="1724"/>
                  </a:lnTo>
                  <a:lnTo>
                    <a:pt x="1718" y="1726"/>
                  </a:lnTo>
                  <a:lnTo>
                    <a:pt x="1301" y="1728"/>
                  </a:lnTo>
                  <a:lnTo>
                    <a:pt x="885" y="1721"/>
                  </a:lnTo>
                  <a:lnTo>
                    <a:pt x="673" y="1716"/>
                  </a:lnTo>
                  <a:lnTo>
                    <a:pt x="353" y="1707"/>
                  </a:lnTo>
                  <a:lnTo>
                    <a:pt x="139" y="1708"/>
                  </a:lnTo>
                  <a:lnTo>
                    <a:pt x="33" y="1713"/>
                  </a:lnTo>
                  <a:lnTo>
                    <a:pt x="26" y="1715"/>
                  </a:lnTo>
                  <a:lnTo>
                    <a:pt x="17" y="1724"/>
                  </a:lnTo>
                  <a:lnTo>
                    <a:pt x="14" y="1730"/>
                  </a:lnTo>
                  <a:lnTo>
                    <a:pt x="4" y="1738"/>
                  </a:lnTo>
                  <a:lnTo>
                    <a:pt x="0" y="1756"/>
                  </a:lnTo>
                  <a:lnTo>
                    <a:pt x="5" y="1769"/>
                  </a:lnTo>
                  <a:lnTo>
                    <a:pt x="11" y="1774"/>
                  </a:lnTo>
                  <a:lnTo>
                    <a:pt x="58" y="1817"/>
                  </a:lnTo>
                  <a:lnTo>
                    <a:pt x="106" y="1859"/>
                  </a:lnTo>
                  <a:lnTo>
                    <a:pt x="112" y="1866"/>
                  </a:lnTo>
                  <a:lnTo>
                    <a:pt x="125" y="1879"/>
                  </a:lnTo>
                  <a:lnTo>
                    <a:pt x="134" y="1882"/>
                  </a:lnTo>
                  <a:lnTo>
                    <a:pt x="136" y="1883"/>
                  </a:lnTo>
                  <a:lnTo>
                    <a:pt x="138" y="1883"/>
                  </a:lnTo>
                  <a:lnTo>
                    <a:pt x="140" y="1884"/>
                  </a:lnTo>
                  <a:lnTo>
                    <a:pt x="141" y="1887"/>
                  </a:lnTo>
                  <a:lnTo>
                    <a:pt x="187" y="1923"/>
                  </a:lnTo>
                  <a:lnTo>
                    <a:pt x="235" y="1956"/>
                  </a:lnTo>
                  <a:lnTo>
                    <a:pt x="233" y="1965"/>
                  </a:lnTo>
                  <a:lnTo>
                    <a:pt x="241" y="1982"/>
                  </a:lnTo>
                  <a:lnTo>
                    <a:pt x="252" y="1986"/>
                  </a:lnTo>
                  <a:lnTo>
                    <a:pt x="296" y="1995"/>
                  </a:lnTo>
                  <a:lnTo>
                    <a:pt x="388" y="2000"/>
                  </a:lnTo>
                  <a:lnTo>
                    <a:pt x="528" y="1993"/>
                  </a:lnTo>
                  <a:lnTo>
                    <a:pt x="618" y="1988"/>
                  </a:lnTo>
                  <a:lnTo>
                    <a:pt x="819" y="1979"/>
                  </a:lnTo>
                  <a:lnTo>
                    <a:pt x="1021" y="1969"/>
                  </a:lnTo>
                  <a:lnTo>
                    <a:pt x="1224" y="1961"/>
                  </a:lnTo>
                  <a:lnTo>
                    <a:pt x="1627" y="1949"/>
                  </a:lnTo>
                  <a:lnTo>
                    <a:pt x="1829" y="1947"/>
                  </a:lnTo>
                  <a:lnTo>
                    <a:pt x="2031" y="1945"/>
                  </a:lnTo>
                  <a:lnTo>
                    <a:pt x="2434" y="1951"/>
                  </a:lnTo>
                  <a:lnTo>
                    <a:pt x="3040" y="1971"/>
                  </a:lnTo>
                  <a:lnTo>
                    <a:pt x="3443" y="1992"/>
                  </a:lnTo>
                  <a:lnTo>
                    <a:pt x="3457" y="1992"/>
                  </a:lnTo>
                  <a:lnTo>
                    <a:pt x="3480" y="1983"/>
                  </a:lnTo>
                  <a:lnTo>
                    <a:pt x="3496" y="1969"/>
                  </a:lnTo>
                  <a:lnTo>
                    <a:pt x="3505" y="1949"/>
                  </a:lnTo>
                  <a:lnTo>
                    <a:pt x="3507" y="1938"/>
                  </a:lnTo>
                  <a:lnTo>
                    <a:pt x="3526" y="1910"/>
                  </a:lnTo>
                  <a:lnTo>
                    <a:pt x="3549" y="1848"/>
                  </a:lnTo>
                  <a:lnTo>
                    <a:pt x="3558" y="1814"/>
                  </a:lnTo>
                  <a:lnTo>
                    <a:pt x="3596" y="1669"/>
                  </a:lnTo>
                  <a:lnTo>
                    <a:pt x="3629" y="1523"/>
                  </a:lnTo>
                  <a:lnTo>
                    <a:pt x="3693" y="1230"/>
                  </a:lnTo>
                  <a:lnTo>
                    <a:pt x="3754" y="936"/>
                  </a:lnTo>
                  <a:lnTo>
                    <a:pt x="3785" y="798"/>
                  </a:lnTo>
                  <a:lnTo>
                    <a:pt x="3833" y="587"/>
                  </a:lnTo>
                  <a:lnTo>
                    <a:pt x="3855" y="447"/>
                  </a:lnTo>
                  <a:lnTo>
                    <a:pt x="3860" y="377"/>
                  </a:lnTo>
                  <a:lnTo>
                    <a:pt x="3861" y="325"/>
                  </a:lnTo>
                  <a:lnTo>
                    <a:pt x="3847" y="228"/>
                  </a:lnTo>
                  <a:lnTo>
                    <a:pt x="3821" y="162"/>
                  </a:lnTo>
                  <a:lnTo>
                    <a:pt x="3797" y="120"/>
                  </a:lnTo>
                  <a:lnTo>
                    <a:pt x="3765" y="83"/>
                  </a:lnTo>
                  <a:lnTo>
                    <a:pt x="3728" y="49"/>
                  </a:lnTo>
                  <a:lnTo>
                    <a:pt x="3707" y="35"/>
                  </a:lnTo>
                  <a:close/>
                </a:path>
              </a:pathLst>
            </a:custGeom>
            <a:solidFill>
              <a:schemeClr val="accent1"/>
            </a:solid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a:solidFill>
                  <a:srgbClr val="505050"/>
                </a:solidFill>
              </a:endParaRPr>
            </a:p>
          </p:txBody>
        </p:sp>
        <p:sp>
          <p:nvSpPr>
            <p:cNvPr id="60" name="Freeform 298">
              <a:extLst>
                <a:ext uri="{FF2B5EF4-FFF2-40B4-BE49-F238E27FC236}">
                  <a16:creationId xmlns:a16="http://schemas.microsoft.com/office/drawing/2014/main" id="{C0673D98-F0AA-4629-BEDD-2DC0A3AED5A5}"/>
                </a:ext>
              </a:extLst>
            </p:cNvPr>
            <p:cNvSpPr>
              <a:spLocks/>
            </p:cNvSpPr>
            <p:nvPr/>
          </p:nvSpPr>
          <p:spPr bwMode="auto">
            <a:xfrm rot="19090514">
              <a:off x="4071667" y="3311602"/>
              <a:ext cx="623507" cy="936443"/>
            </a:xfrm>
            <a:custGeom>
              <a:avLst/>
              <a:gdLst>
                <a:gd name="T0" fmla="*/ 2357 w 2370"/>
                <a:gd name="T1" fmla="*/ 2563 h 2934"/>
                <a:gd name="T2" fmla="*/ 2340 w 2370"/>
                <a:gd name="T3" fmla="*/ 2527 h 2934"/>
                <a:gd name="T4" fmla="*/ 2312 w 2370"/>
                <a:gd name="T5" fmla="*/ 2518 h 2934"/>
                <a:gd name="T6" fmla="*/ 2225 w 2370"/>
                <a:gd name="T7" fmla="*/ 2528 h 2934"/>
                <a:gd name="T8" fmla="*/ 2032 w 2370"/>
                <a:gd name="T9" fmla="*/ 1993 h 2934"/>
                <a:gd name="T10" fmla="*/ 1852 w 2370"/>
                <a:gd name="T11" fmla="*/ 1574 h 2934"/>
                <a:gd name="T12" fmla="*/ 1635 w 2370"/>
                <a:gd name="T13" fmla="*/ 1175 h 2934"/>
                <a:gd name="T14" fmla="*/ 1441 w 2370"/>
                <a:gd name="T15" fmla="*/ 895 h 2934"/>
                <a:gd name="T16" fmla="*/ 1233 w 2370"/>
                <a:gd name="T17" fmla="*/ 651 h 2934"/>
                <a:gd name="T18" fmla="*/ 909 w 2370"/>
                <a:gd name="T19" fmla="*/ 365 h 2934"/>
                <a:gd name="T20" fmla="*/ 541 w 2370"/>
                <a:gd name="T21" fmla="*/ 144 h 2934"/>
                <a:gd name="T22" fmla="*/ 291 w 2370"/>
                <a:gd name="T23" fmla="*/ 52 h 2934"/>
                <a:gd name="T24" fmla="*/ 81 w 2370"/>
                <a:gd name="T25" fmla="*/ 7 h 2934"/>
                <a:gd name="T26" fmla="*/ 16 w 2370"/>
                <a:gd name="T27" fmla="*/ 0 h 2934"/>
                <a:gd name="T28" fmla="*/ 0 w 2370"/>
                <a:gd name="T29" fmla="*/ 34 h 2934"/>
                <a:gd name="T30" fmla="*/ 20 w 2370"/>
                <a:gd name="T31" fmla="*/ 56 h 2934"/>
                <a:gd name="T32" fmla="*/ 330 w 2370"/>
                <a:gd name="T33" fmla="*/ 148 h 2934"/>
                <a:gd name="T34" fmla="*/ 707 w 2370"/>
                <a:gd name="T35" fmla="*/ 336 h 2934"/>
                <a:gd name="T36" fmla="*/ 1044 w 2370"/>
                <a:gd name="T37" fmla="*/ 591 h 2934"/>
                <a:gd name="T38" fmla="*/ 1336 w 2370"/>
                <a:gd name="T39" fmla="*/ 903 h 2934"/>
                <a:gd name="T40" fmla="*/ 1464 w 2370"/>
                <a:gd name="T41" fmla="*/ 1076 h 2934"/>
                <a:gd name="T42" fmla="*/ 1685 w 2370"/>
                <a:gd name="T43" fmla="*/ 1446 h 2934"/>
                <a:gd name="T44" fmla="*/ 1869 w 2370"/>
                <a:gd name="T45" fmla="*/ 1834 h 2934"/>
                <a:gd name="T46" fmla="*/ 2062 w 2370"/>
                <a:gd name="T47" fmla="*/ 2337 h 2934"/>
                <a:gd name="T48" fmla="*/ 2085 w 2370"/>
                <a:gd name="T49" fmla="*/ 2549 h 2934"/>
                <a:gd name="T50" fmla="*/ 2025 w 2370"/>
                <a:gd name="T51" fmla="*/ 2562 h 2934"/>
                <a:gd name="T52" fmla="*/ 2005 w 2370"/>
                <a:gd name="T53" fmla="*/ 2601 h 2934"/>
                <a:gd name="T54" fmla="*/ 2016 w 2370"/>
                <a:gd name="T55" fmla="*/ 2633 h 2934"/>
                <a:gd name="T56" fmla="*/ 2018 w 2370"/>
                <a:gd name="T57" fmla="*/ 2635 h 2934"/>
                <a:gd name="T58" fmla="*/ 2204 w 2370"/>
                <a:gd name="T59" fmla="*/ 2851 h 2934"/>
                <a:gd name="T60" fmla="*/ 2279 w 2370"/>
                <a:gd name="T61" fmla="*/ 2931 h 2934"/>
                <a:gd name="T62" fmla="*/ 2325 w 2370"/>
                <a:gd name="T63" fmla="*/ 2923 h 2934"/>
                <a:gd name="T64" fmla="*/ 2342 w 2370"/>
                <a:gd name="T65" fmla="*/ 2891 h 2934"/>
                <a:gd name="T66" fmla="*/ 2369 w 2370"/>
                <a:gd name="T67" fmla="*/ 2606 h 2934"/>
                <a:gd name="T68" fmla="*/ 2362 w 2370"/>
                <a:gd name="T69" fmla="*/ 2578 h 2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0" h="2934">
                  <a:moveTo>
                    <a:pt x="2356" y="2573"/>
                  </a:moveTo>
                  <a:lnTo>
                    <a:pt x="2357" y="2563"/>
                  </a:lnTo>
                  <a:lnTo>
                    <a:pt x="2353" y="2543"/>
                  </a:lnTo>
                  <a:lnTo>
                    <a:pt x="2340" y="2527"/>
                  </a:lnTo>
                  <a:lnTo>
                    <a:pt x="2322" y="2518"/>
                  </a:lnTo>
                  <a:lnTo>
                    <a:pt x="2312" y="2518"/>
                  </a:lnTo>
                  <a:lnTo>
                    <a:pt x="2269" y="2523"/>
                  </a:lnTo>
                  <a:lnTo>
                    <a:pt x="2225" y="2528"/>
                  </a:lnTo>
                  <a:lnTo>
                    <a:pt x="2151" y="2313"/>
                  </a:lnTo>
                  <a:lnTo>
                    <a:pt x="2032" y="1993"/>
                  </a:lnTo>
                  <a:lnTo>
                    <a:pt x="1946" y="1781"/>
                  </a:lnTo>
                  <a:lnTo>
                    <a:pt x="1852" y="1574"/>
                  </a:lnTo>
                  <a:lnTo>
                    <a:pt x="1749" y="1372"/>
                  </a:lnTo>
                  <a:lnTo>
                    <a:pt x="1635" y="1175"/>
                  </a:lnTo>
                  <a:lnTo>
                    <a:pt x="1510" y="986"/>
                  </a:lnTo>
                  <a:lnTo>
                    <a:pt x="1441" y="895"/>
                  </a:lnTo>
                  <a:lnTo>
                    <a:pt x="1376" y="811"/>
                  </a:lnTo>
                  <a:lnTo>
                    <a:pt x="1233" y="651"/>
                  </a:lnTo>
                  <a:lnTo>
                    <a:pt x="1078" y="501"/>
                  </a:lnTo>
                  <a:lnTo>
                    <a:pt x="909" y="365"/>
                  </a:lnTo>
                  <a:lnTo>
                    <a:pt x="731" y="245"/>
                  </a:lnTo>
                  <a:lnTo>
                    <a:pt x="541" y="144"/>
                  </a:lnTo>
                  <a:lnTo>
                    <a:pt x="394" y="85"/>
                  </a:lnTo>
                  <a:lnTo>
                    <a:pt x="291" y="52"/>
                  </a:lnTo>
                  <a:lnTo>
                    <a:pt x="187" y="26"/>
                  </a:lnTo>
                  <a:lnTo>
                    <a:pt x="81" y="7"/>
                  </a:lnTo>
                  <a:lnTo>
                    <a:pt x="28" y="0"/>
                  </a:lnTo>
                  <a:lnTo>
                    <a:pt x="16" y="0"/>
                  </a:lnTo>
                  <a:lnTo>
                    <a:pt x="2" y="15"/>
                  </a:lnTo>
                  <a:lnTo>
                    <a:pt x="0" y="34"/>
                  </a:lnTo>
                  <a:lnTo>
                    <a:pt x="10" y="52"/>
                  </a:lnTo>
                  <a:lnTo>
                    <a:pt x="20" y="56"/>
                  </a:lnTo>
                  <a:lnTo>
                    <a:pt x="125" y="81"/>
                  </a:lnTo>
                  <a:lnTo>
                    <a:pt x="330" y="148"/>
                  </a:lnTo>
                  <a:lnTo>
                    <a:pt x="523" y="232"/>
                  </a:lnTo>
                  <a:lnTo>
                    <a:pt x="707" y="336"/>
                  </a:lnTo>
                  <a:lnTo>
                    <a:pt x="881" y="455"/>
                  </a:lnTo>
                  <a:lnTo>
                    <a:pt x="1044" y="591"/>
                  </a:lnTo>
                  <a:lnTo>
                    <a:pt x="1196" y="741"/>
                  </a:lnTo>
                  <a:lnTo>
                    <a:pt x="1336" y="903"/>
                  </a:lnTo>
                  <a:lnTo>
                    <a:pt x="1401" y="988"/>
                  </a:lnTo>
                  <a:lnTo>
                    <a:pt x="1464" y="1076"/>
                  </a:lnTo>
                  <a:lnTo>
                    <a:pt x="1580" y="1258"/>
                  </a:lnTo>
                  <a:lnTo>
                    <a:pt x="1685" y="1446"/>
                  </a:lnTo>
                  <a:lnTo>
                    <a:pt x="1780" y="1637"/>
                  </a:lnTo>
                  <a:lnTo>
                    <a:pt x="1869" y="1834"/>
                  </a:lnTo>
                  <a:lnTo>
                    <a:pt x="1949" y="2034"/>
                  </a:lnTo>
                  <a:lnTo>
                    <a:pt x="2062" y="2337"/>
                  </a:lnTo>
                  <a:lnTo>
                    <a:pt x="2132" y="2541"/>
                  </a:lnTo>
                  <a:lnTo>
                    <a:pt x="2085" y="2549"/>
                  </a:lnTo>
                  <a:lnTo>
                    <a:pt x="2037" y="2558"/>
                  </a:lnTo>
                  <a:lnTo>
                    <a:pt x="2025" y="2562"/>
                  </a:lnTo>
                  <a:lnTo>
                    <a:pt x="2010" y="2578"/>
                  </a:lnTo>
                  <a:lnTo>
                    <a:pt x="2005" y="2601"/>
                  </a:lnTo>
                  <a:lnTo>
                    <a:pt x="2010" y="2624"/>
                  </a:lnTo>
                  <a:lnTo>
                    <a:pt x="2016" y="2633"/>
                  </a:lnTo>
                  <a:lnTo>
                    <a:pt x="2016" y="2634"/>
                  </a:lnTo>
                  <a:lnTo>
                    <a:pt x="2018" y="2635"/>
                  </a:lnTo>
                  <a:lnTo>
                    <a:pt x="2077" y="2709"/>
                  </a:lnTo>
                  <a:lnTo>
                    <a:pt x="2204" y="2851"/>
                  </a:lnTo>
                  <a:lnTo>
                    <a:pt x="2269" y="2921"/>
                  </a:lnTo>
                  <a:lnTo>
                    <a:pt x="2279" y="2931"/>
                  </a:lnTo>
                  <a:lnTo>
                    <a:pt x="2303" y="2934"/>
                  </a:lnTo>
                  <a:lnTo>
                    <a:pt x="2325" y="2923"/>
                  </a:lnTo>
                  <a:lnTo>
                    <a:pt x="2339" y="2904"/>
                  </a:lnTo>
                  <a:lnTo>
                    <a:pt x="2342" y="2891"/>
                  </a:lnTo>
                  <a:lnTo>
                    <a:pt x="2356" y="2748"/>
                  </a:lnTo>
                  <a:lnTo>
                    <a:pt x="2369" y="2606"/>
                  </a:lnTo>
                  <a:lnTo>
                    <a:pt x="2370" y="2595"/>
                  </a:lnTo>
                  <a:lnTo>
                    <a:pt x="2362" y="2578"/>
                  </a:lnTo>
                  <a:lnTo>
                    <a:pt x="2356" y="2573"/>
                  </a:lnTo>
                  <a:close/>
                </a:path>
              </a:pathLst>
            </a:custGeom>
            <a:solidFill>
              <a:schemeClr val="accent1"/>
            </a:solid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a:solidFill>
                  <a:srgbClr val="505050"/>
                </a:solidFill>
              </a:endParaRPr>
            </a:p>
          </p:txBody>
        </p:sp>
        <p:sp>
          <p:nvSpPr>
            <p:cNvPr id="108" name="Rectangle 107">
              <a:extLst>
                <a:ext uri="{FF2B5EF4-FFF2-40B4-BE49-F238E27FC236}">
                  <a16:creationId xmlns:a16="http://schemas.microsoft.com/office/drawing/2014/main" id="{7D012297-71B1-4C7A-8D60-8349205113F9}"/>
                </a:ext>
              </a:extLst>
            </p:cNvPr>
            <p:cNvSpPr/>
            <p:nvPr/>
          </p:nvSpPr>
          <p:spPr>
            <a:xfrm>
              <a:off x="1866172" y="3317887"/>
              <a:ext cx="1494058" cy="212621"/>
            </a:xfrm>
            <a:prstGeom prst="rect">
              <a:avLst/>
            </a:prstGeom>
            <a:noFill/>
          </p:spPr>
          <p:txBody>
            <a:bodyPr wrap="square">
              <a:spAutoFit/>
            </a:bodyPr>
            <a:lstStyle/>
            <a:p>
              <a:pPr lvl="0"/>
              <a:r>
                <a:rPr lang="en-US" dirty="0"/>
                <a:t>        </a:t>
              </a:r>
              <a:r>
                <a:rPr lang="en-US" sz="2000" dirty="0"/>
                <a:t>LAMP</a:t>
              </a:r>
            </a:p>
          </p:txBody>
        </p:sp>
      </p:grpSp>
      <p:grpSp>
        <p:nvGrpSpPr>
          <p:cNvPr id="9" name="Group 8">
            <a:extLst>
              <a:ext uri="{FF2B5EF4-FFF2-40B4-BE49-F238E27FC236}">
                <a16:creationId xmlns:a16="http://schemas.microsoft.com/office/drawing/2014/main" id="{FCCF7E7D-A882-4D70-9B20-1450EF8DF1F6}"/>
              </a:ext>
            </a:extLst>
          </p:cNvPr>
          <p:cNvGrpSpPr/>
          <p:nvPr/>
        </p:nvGrpSpPr>
        <p:grpSpPr>
          <a:xfrm>
            <a:off x="4817557" y="1051561"/>
            <a:ext cx="2227680" cy="2347618"/>
            <a:chOff x="4698997" y="951298"/>
            <a:chExt cx="1605228" cy="2622164"/>
          </a:xfrm>
          <a:solidFill>
            <a:srgbClr val="0078D7"/>
          </a:solidFill>
        </p:grpSpPr>
        <p:sp>
          <p:nvSpPr>
            <p:cNvPr id="42" name="Freeform 139">
              <a:extLst>
                <a:ext uri="{FF2B5EF4-FFF2-40B4-BE49-F238E27FC236}">
                  <a16:creationId xmlns:a16="http://schemas.microsoft.com/office/drawing/2014/main" id="{4ED8172B-906A-4785-BD29-BC6F915BB0AD}"/>
                </a:ext>
              </a:extLst>
            </p:cNvPr>
            <p:cNvSpPr>
              <a:spLocks/>
            </p:cNvSpPr>
            <p:nvPr/>
          </p:nvSpPr>
          <p:spPr bwMode="auto">
            <a:xfrm>
              <a:off x="4698997" y="951298"/>
              <a:ext cx="1605228" cy="1130881"/>
            </a:xfrm>
            <a:custGeom>
              <a:avLst/>
              <a:gdLst>
                <a:gd name="T0" fmla="*/ 2722 w 2821"/>
                <a:gd name="T1" fmla="*/ 170 h 1620"/>
                <a:gd name="T2" fmla="*/ 2722 w 2821"/>
                <a:gd name="T3" fmla="*/ 159 h 1620"/>
                <a:gd name="T4" fmla="*/ 2697 w 2821"/>
                <a:gd name="T5" fmla="*/ 131 h 1620"/>
                <a:gd name="T6" fmla="*/ 2517 w 2821"/>
                <a:gd name="T7" fmla="*/ 106 h 1620"/>
                <a:gd name="T8" fmla="*/ 1863 w 2821"/>
                <a:gd name="T9" fmla="*/ 42 h 1620"/>
                <a:gd name="T10" fmla="*/ 1206 w 2821"/>
                <a:gd name="T11" fmla="*/ 7 h 1620"/>
                <a:gd name="T12" fmla="*/ 548 w 2821"/>
                <a:gd name="T13" fmla="*/ 0 h 1620"/>
                <a:gd name="T14" fmla="*/ 55 w 2821"/>
                <a:gd name="T15" fmla="*/ 17 h 1620"/>
                <a:gd name="T16" fmla="*/ 30 w 2821"/>
                <a:gd name="T17" fmla="*/ 25 h 1620"/>
                <a:gd name="T18" fmla="*/ 16 w 2821"/>
                <a:gd name="T19" fmla="*/ 75 h 1620"/>
                <a:gd name="T20" fmla="*/ 46 w 2821"/>
                <a:gd name="T21" fmla="*/ 100 h 1620"/>
                <a:gd name="T22" fmla="*/ 217 w 2821"/>
                <a:gd name="T23" fmla="*/ 93 h 1620"/>
                <a:gd name="T24" fmla="*/ 865 w 2821"/>
                <a:gd name="T25" fmla="*/ 84 h 1620"/>
                <a:gd name="T26" fmla="*/ 1511 w 2821"/>
                <a:gd name="T27" fmla="*/ 104 h 1620"/>
                <a:gd name="T28" fmla="*/ 2157 w 2821"/>
                <a:gd name="T29" fmla="*/ 150 h 1620"/>
                <a:gd name="T30" fmla="*/ 2640 w 2821"/>
                <a:gd name="T31" fmla="*/ 205 h 1620"/>
                <a:gd name="T32" fmla="*/ 2639 w 2821"/>
                <a:gd name="T33" fmla="*/ 482 h 1620"/>
                <a:gd name="T34" fmla="*/ 2614 w 2821"/>
                <a:gd name="T35" fmla="*/ 989 h 1620"/>
                <a:gd name="T36" fmla="*/ 2591 w 2821"/>
                <a:gd name="T37" fmla="*/ 1336 h 1620"/>
                <a:gd name="T38" fmla="*/ 2587 w 2821"/>
                <a:gd name="T39" fmla="*/ 1336 h 1620"/>
                <a:gd name="T40" fmla="*/ 2573 w 2821"/>
                <a:gd name="T41" fmla="*/ 1335 h 1620"/>
                <a:gd name="T42" fmla="*/ 1635 w 2821"/>
                <a:gd name="T43" fmla="*/ 1371 h 1620"/>
                <a:gd name="T44" fmla="*/ 1019 w 2821"/>
                <a:gd name="T45" fmla="*/ 1378 h 1620"/>
                <a:gd name="T46" fmla="*/ 263 w 2821"/>
                <a:gd name="T47" fmla="*/ 1374 h 1620"/>
                <a:gd name="T48" fmla="*/ 113 w 2821"/>
                <a:gd name="T49" fmla="*/ 1369 h 1620"/>
                <a:gd name="T50" fmla="*/ 97 w 2821"/>
                <a:gd name="T51" fmla="*/ 1327 h 1620"/>
                <a:gd name="T52" fmla="*/ 90 w 2821"/>
                <a:gd name="T53" fmla="*/ 1139 h 1620"/>
                <a:gd name="T54" fmla="*/ 91 w 2821"/>
                <a:gd name="T55" fmla="*/ 909 h 1620"/>
                <a:gd name="T56" fmla="*/ 91 w 2821"/>
                <a:gd name="T57" fmla="*/ 596 h 1620"/>
                <a:gd name="T58" fmla="*/ 77 w 2821"/>
                <a:gd name="T59" fmla="*/ 136 h 1620"/>
                <a:gd name="T60" fmla="*/ 64 w 2821"/>
                <a:gd name="T61" fmla="*/ 118 h 1620"/>
                <a:gd name="T62" fmla="*/ 38 w 2821"/>
                <a:gd name="T63" fmla="*/ 128 h 1620"/>
                <a:gd name="T64" fmla="*/ 24 w 2821"/>
                <a:gd name="T65" fmla="*/ 316 h 1620"/>
                <a:gd name="T66" fmla="*/ 17 w 2821"/>
                <a:gd name="T67" fmla="*/ 855 h 1620"/>
                <a:gd name="T68" fmla="*/ 16 w 2821"/>
                <a:gd name="T69" fmla="*/ 1194 h 1620"/>
                <a:gd name="T70" fmla="*/ 16 w 2821"/>
                <a:gd name="T71" fmla="*/ 1296 h 1620"/>
                <a:gd name="T72" fmla="*/ 27 w 2821"/>
                <a:gd name="T73" fmla="*/ 1354 h 1620"/>
                <a:gd name="T74" fmla="*/ 1 w 2821"/>
                <a:gd name="T75" fmla="*/ 1386 h 1620"/>
                <a:gd name="T76" fmla="*/ 4 w 2821"/>
                <a:gd name="T77" fmla="*/ 1428 h 1620"/>
                <a:gd name="T78" fmla="*/ 47 w 2821"/>
                <a:gd name="T79" fmla="*/ 1518 h 1620"/>
                <a:gd name="T80" fmla="*/ 125 w 2821"/>
                <a:gd name="T81" fmla="*/ 1576 h 1620"/>
                <a:gd name="T82" fmla="*/ 248 w 2821"/>
                <a:gd name="T83" fmla="*/ 1612 h 1620"/>
                <a:gd name="T84" fmla="*/ 396 w 2821"/>
                <a:gd name="T85" fmla="*/ 1620 h 1620"/>
                <a:gd name="T86" fmla="*/ 883 w 2821"/>
                <a:gd name="T87" fmla="*/ 1594 h 1620"/>
                <a:gd name="T88" fmla="*/ 1480 w 2821"/>
                <a:gd name="T89" fmla="*/ 1561 h 1620"/>
                <a:gd name="T90" fmla="*/ 2694 w 2821"/>
                <a:gd name="T91" fmla="*/ 1505 h 1620"/>
                <a:gd name="T92" fmla="*/ 2743 w 2821"/>
                <a:gd name="T93" fmla="*/ 1489 h 1620"/>
                <a:gd name="T94" fmla="*/ 2780 w 2821"/>
                <a:gd name="T95" fmla="*/ 1435 h 1620"/>
                <a:gd name="T96" fmla="*/ 2800 w 2821"/>
                <a:gd name="T97" fmla="*/ 1125 h 1620"/>
                <a:gd name="T98" fmla="*/ 2821 w 2821"/>
                <a:gd name="T99" fmla="*/ 249 h 1620"/>
                <a:gd name="T100" fmla="*/ 2802 w 2821"/>
                <a:gd name="T101" fmla="*/ 194 h 1620"/>
                <a:gd name="T102" fmla="*/ 2740 w 2821"/>
                <a:gd name="T103" fmla="*/ 169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21" h="1620">
                  <a:moveTo>
                    <a:pt x="2722" y="171"/>
                  </a:moveTo>
                  <a:lnTo>
                    <a:pt x="2722" y="170"/>
                  </a:lnTo>
                  <a:lnTo>
                    <a:pt x="2722" y="169"/>
                  </a:lnTo>
                  <a:lnTo>
                    <a:pt x="2722" y="159"/>
                  </a:lnTo>
                  <a:lnTo>
                    <a:pt x="2716" y="145"/>
                  </a:lnTo>
                  <a:lnTo>
                    <a:pt x="2697" y="131"/>
                  </a:lnTo>
                  <a:lnTo>
                    <a:pt x="2681" y="127"/>
                  </a:lnTo>
                  <a:lnTo>
                    <a:pt x="2517" y="106"/>
                  </a:lnTo>
                  <a:lnTo>
                    <a:pt x="2191" y="70"/>
                  </a:lnTo>
                  <a:lnTo>
                    <a:pt x="1863" y="42"/>
                  </a:lnTo>
                  <a:lnTo>
                    <a:pt x="1535" y="19"/>
                  </a:lnTo>
                  <a:lnTo>
                    <a:pt x="1206" y="7"/>
                  </a:lnTo>
                  <a:lnTo>
                    <a:pt x="878" y="0"/>
                  </a:lnTo>
                  <a:lnTo>
                    <a:pt x="548" y="0"/>
                  </a:lnTo>
                  <a:lnTo>
                    <a:pt x="219" y="9"/>
                  </a:lnTo>
                  <a:lnTo>
                    <a:pt x="55" y="17"/>
                  </a:lnTo>
                  <a:lnTo>
                    <a:pt x="46" y="17"/>
                  </a:lnTo>
                  <a:lnTo>
                    <a:pt x="30" y="25"/>
                  </a:lnTo>
                  <a:lnTo>
                    <a:pt x="16" y="44"/>
                  </a:lnTo>
                  <a:lnTo>
                    <a:pt x="16" y="75"/>
                  </a:lnTo>
                  <a:lnTo>
                    <a:pt x="30" y="93"/>
                  </a:lnTo>
                  <a:lnTo>
                    <a:pt x="46" y="100"/>
                  </a:lnTo>
                  <a:lnTo>
                    <a:pt x="55" y="100"/>
                  </a:lnTo>
                  <a:lnTo>
                    <a:pt x="217" y="93"/>
                  </a:lnTo>
                  <a:lnTo>
                    <a:pt x="541" y="86"/>
                  </a:lnTo>
                  <a:lnTo>
                    <a:pt x="865" y="84"/>
                  </a:lnTo>
                  <a:lnTo>
                    <a:pt x="1187" y="91"/>
                  </a:lnTo>
                  <a:lnTo>
                    <a:pt x="1511" y="104"/>
                  </a:lnTo>
                  <a:lnTo>
                    <a:pt x="1834" y="124"/>
                  </a:lnTo>
                  <a:lnTo>
                    <a:pt x="2157" y="150"/>
                  </a:lnTo>
                  <a:lnTo>
                    <a:pt x="2480" y="184"/>
                  </a:lnTo>
                  <a:lnTo>
                    <a:pt x="2640" y="205"/>
                  </a:lnTo>
                  <a:lnTo>
                    <a:pt x="2642" y="344"/>
                  </a:lnTo>
                  <a:lnTo>
                    <a:pt x="2639" y="482"/>
                  </a:lnTo>
                  <a:lnTo>
                    <a:pt x="2625" y="735"/>
                  </a:lnTo>
                  <a:lnTo>
                    <a:pt x="2614" y="989"/>
                  </a:lnTo>
                  <a:lnTo>
                    <a:pt x="2603" y="1163"/>
                  </a:lnTo>
                  <a:lnTo>
                    <a:pt x="2591" y="1336"/>
                  </a:lnTo>
                  <a:lnTo>
                    <a:pt x="2589" y="1336"/>
                  </a:lnTo>
                  <a:lnTo>
                    <a:pt x="2587" y="1336"/>
                  </a:lnTo>
                  <a:lnTo>
                    <a:pt x="2581" y="1335"/>
                  </a:lnTo>
                  <a:lnTo>
                    <a:pt x="2573" y="1335"/>
                  </a:lnTo>
                  <a:lnTo>
                    <a:pt x="2261" y="1351"/>
                  </a:lnTo>
                  <a:lnTo>
                    <a:pt x="1635" y="1371"/>
                  </a:lnTo>
                  <a:lnTo>
                    <a:pt x="1321" y="1377"/>
                  </a:lnTo>
                  <a:lnTo>
                    <a:pt x="1019" y="1378"/>
                  </a:lnTo>
                  <a:lnTo>
                    <a:pt x="565" y="1373"/>
                  </a:lnTo>
                  <a:lnTo>
                    <a:pt x="263" y="1374"/>
                  </a:lnTo>
                  <a:lnTo>
                    <a:pt x="113" y="1378"/>
                  </a:lnTo>
                  <a:lnTo>
                    <a:pt x="113" y="1369"/>
                  </a:lnTo>
                  <a:lnTo>
                    <a:pt x="110" y="1360"/>
                  </a:lnTo>
                  <a:lnTo>
                    <a:pt x="97" y="1327"/>
                  </a:lnTo>
                  <a:lnTo>
                    <a:pt x="87" y="1255"/>
                  </a:lnTo>
                  <a:lnTo>
                    <a:pt x="90" y="1139"/>
                  </a:lnTo>
                  <a:lnTo>
                    <a:pt x="92" y="1067"/>
                  </a:lnTo>
                  <a:lnTo>
                    <a:pt x="91" y="909"/>
                  </a:lnTo>
                  <a:lnTo>
                    <a:pt x="91" y="750"/>
                  </a:lnTo>
                  <a:lnTo>
                    <a:pt x="91" y="596"/>
                  </a:lnTo>
                  <a:lnTo>
                    <a:pt x="86" y="289"/>
                  </a:lnTo>
                  <a:lnTo>
                    <a:pt x="77" y="136"/>
                  </a:lnTo>
                  <a:lnTo>
                    <a:pt x="75" y="128"/>
                  </a:lnTo>
                  <a:lnTo>
                    <a:pt x="64" y="118"/>
                  </a:lnTo>
                  <a:lnTo>
                    <a:pt x="49" y="118"/>
                  </a:lnTo>
                  <a:lnTo>
                    <a:pt x="38" y="128"/>
                  </a:lnTo>
                  <a:lnTo>
                    <a:pt x="36" y="136"/>
                  </a:lnTo>
                  <a:lnTo>
                    <a:pt x="24" y="316"/>
                  </a:lnTo>
                  <a:lnTo>
                    <a:pt x="17" y="677"/>
                  </a:lnTo>
                  <a:lnTo>
                    <a:pt x="17" y="855"/>
                  </a:lnTo>
                  <a:lnTo>
                    <a:pt x="16" y="1025"/>
                  </a:lnTo>
                  <a:lnTo>
                    <a:pt x="16" y="1194"/>
                  </a:lnTo>
                  <a:lnTo>
                    <a:pt x="16" y="1234"/>
                  </a:lnTo>
                  <a:lnTo>
                    <a:pt x="16" y="1296"/>
                  </a:lnTo>
                  <a:lnTo>
                    <a:pt x="22" y="1336"/>
                  </a:lnTo>
                  <a:lnTo>
                    <a:pt x="27" y="1354"/>
                  </a:lnTo>
                  <a:lnTo>
                    <a:pt x="16" y="1362"/>
                  </a:lnTo>
                  <a:lnTo>
                    <a:pt x="1" y="1386"/>
                  </a:lnTo>
                  <a:lnTo>
                    <a:pt x="0" y="1400"/>
                  </a:lnTo>
                  <a:lnTo>
                    <a:pt x="4" y="1428"/>
                  </a:lnTo>
                  <a:lnTo>
                    <a:pt x="20" y="1478"/>
                  </a:lnTo>
                  <a:lnTo>
                    <a:pt x="47" y="1518"/>
                  </a:lnTo>
                  <a:lnTo>
                    <a:pt x="82" y="1551"/>
                  </a:lnTo>
                  <a:lnTo>
                    <a:pt x="125" y="1576"/>
                  </a:lnTo>
                  <a:lnTo>
                    <a:pt x="171" y="1594"/>
                  </a:lnTo>
                  <a:lnTo>
                    <a:pt x="248" y="1612"/>
                  </a:lnTo>
                  <a:lnTo>
                    <a:pt x="300" y="1616"/>
                  </a:lnTo>
                  <a:lnTo>
                    <a:pt x="396" y="1620"/>
                  </a:lnTo>
                  <a:lnTo>
                    <a:pt x="590" y="1615"/>
                  </a:lnTo>
                  <a:lnTo>
                    <a:pt x="883" y="1594"/>
                  </a:lnTo>
                  <a:lnTo>
                    <a:pt x="1076" y="1581"/>
                  </a:lnTo>
                  <a:lnTo>
                    <a:pt x="1480" y="1561"/>
                  </a:lnTo>
                  <a:lnTo>
                    <a:pt x="2289" y="1518"/>
                  </a:lnTo>
                  <a:lnTo>
                    <a:pt x="2694" y="1505"/>
                  </a:lnTo>
                  <a:lnTo>
                    <a:pt x="2712" y="1504"/>
                  </a:lnTo>
                  <a:lnTo>
                    <a:pt x="2743" y="1489"/>
                  </a:lnTo>
                  <a:lnTo>
                    <a:pt x="2766" y="1466"/>
                  </a:lnTo>
                  <a:lnTo>
                    <a:pt x="2780" y="1435"/>
                  </a:lnTo>
                  <a:lnTo>
                    <a:pt x="2782" y="1417"/>
                  </a:lnTo>
                  <a:lnTo>
                    <a:pt x="2800" y="1125"/>
                  </a:lnTo>
                  <a:lnTo>
                    <a:pt x="2817" y="541"/>
                  </a:lnTo>
                  <a:lnTo>
                    <a:pt x="2821" y="249"/>
                  </a:lnTo>
                  <a:lnTo>
                    <a:pt x="2818" y="227"/>
                  </a:lnTo>
                  <a:lnTo>
                    <a:pt x="2802" y="194"/>
                  </a:lnTo>
                  <a:lnTo>
                    <a:pt x="2774" y="175"/>
                  </a:lnTo>
                  <a:lnTo>
                    <a:pt x="2740" y="169"/>
                  </a:lnTo>
                  <a:lnTo>
                    <a:pt x="2722" y="171"/>
                  </a:lnTo>
                  <a:close/>
                </a:path>
              </a:pathLst>
            </a:custGeom>
            <a:grp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a:solidFill>
                  <a:srgbClr val="505050"/>
                </a:solidFill>
              </a:endParaRPr>
            </a:p>
          </p:txBody>
        </p:sp>
        <p:sp>
          <p:nvSpPr>
            <p:cNvPr id="73" name="Freeform 299">
              <a:extLst>
                <a:ext uri="{FF2B5EF4-FFF2-40B4-BE49-F238E27FC236}">
                  <a16:creationId xmlns:a16="http://schemas.microsoft.com/office/drawing/2014/main" id="{2B865F20-E2A4-4FB6-9B72-4CCBB325AFA4}"/>
                </a:ext>
              </a:extLst>
            </p:cNvPr>
            <p:cNvSpPr>
              <a:spLocks/>
            </p:cNvSpPr>
            <p:nvPr/>
          </p:nvSpPr>
          <p:spPr bwMode="auto">
            <a:xfrm>
              <a:off x="5456237" y="2125662"/>
              <a:ext cx="609600" cy="1447800"/>
            </a:xfrm>
            <a:custGeom>
              <a:avLst/>
              <a:gdLst>
                <a:gd name="T0" fmla="*/ 2126 w 2209"/>
                <a:gd name="T1" fmla="*/ 4181 h 4506"/>
                <a:gd name="T2" fmla="*/ 2074 w 2209"/>
                <a:gd name="T3" fmla="*/ 4062 h 4506"/>
                <a:gd name="T4" fmla="*/ 1984 w 2209"/>
                <a:gd name="T5" fmla="*/ 3599 h 4506"/>
                <a:gd name="T6" fmla="*/ 1860 w 2209"/>
                <a:gd name="T7" fmla="*/ 3145 h 4506"/>
                <a:gd name="T8" fmla="*/ 1707 w 2209"/>
                <a:gd name="T9" fmla="*/ 2700 h 4506"/>
                <a:gd name="T10" fmla="*/ 1480 w 2209"/>
                <a:gd name="T11" fmla="*/ 2155 h 4506"/>
                <a:gd name="T12" fmla="*/ 1051 w 2209"/>
                <a:gd name="T13" fmla="*/ 1311 h 4506"/>
                <a:gd name="T14" fmla="*/ 696 w 2209"/>
                <a:gd name="T15" fmla="*/ 700 h 4506"/>
                <a:gd name="T16" fmla="*/ 533 w 2209"/>
                <a:gd name="T17" fmla="*/ 444 h 4506"/>
                <a:gd name="T18" fmla="*/ 381 w 2209"/>
                <a:gd name="T19" fmla="*/ 255 h 4506"/>
                <a:gd name="T20" fmla="*/ 202 w 2209"/>
                <a:gd name="T21" fmla="*/ 94 h 4506"/>
                <a:gd name="T22" fmla="*/ 43 w 2209"/>
                <a:gd name="T23" fmla="*/ 4 h 4506"/>
                <a:gd name="T24" fmla="*/ 12 w 2209"/>
                <a:gd name="T25" fmla="*/ 7 h 4506"/>
                <a:gd name="T26" fmla="*/ 5 w 2209"/>
                <a:gd name="T27" fmla="*/ 44 h 4506"/>
                <a:gd name="T28" fmla="*/ 78 w 2209"/>
                <a:gd name="T29" fmla="*/ 90 h 4506"/>
                <a:gd name="T30" fmla="*/ 296 w 2209"/>
                <a:gd name="T31" fmla="*/ 278 h 4506"/>
                <a:gd name="T32" fmla="*/ 516 w 2209"/>
                <a:gd name="T33" fmla="*/ 567 h 4506"/>
                <a:gd name="T34" fmla="*/ 738 w 2209"/>
                <a:gd name="T35" fmla="*/ 943 h 4506"/>
                <a:gd name="T36" fmla="*/ 1112 w 2209"/>
                <a:gd name="T37" fmla="*/ 1619 h 4506"/>
                <a:gd name="T38" fmla="*/ 1320 w 2209"/>
                <a:gd name="T39" fmla="*/ 2033 h 4506"/>
                <a:gd name="T40" fmla="*/ 1495 w 2209"/>
                <a:gd name="T41" fmla="*/ 2420 h 4506"/>
                <a:gd name="T42" fmla="*/ 1698 w 2209"/>
                <a:gd name="T43" fmla="*/ 2948 h 4506"/>
                <a:gd name="T44" fmla="*/ 1861 w 2209"/>
                <a:gd name="T45" fmla="*/ 3489 h 4506"/>
                <a:gd name="T46" fmla="*/ 1978 w 2209"/>
                <a:gd name="T47" fmla="*/ 4042 h 4506"/>
                <a:gd name="T48" fmla="*/ 1949 w 2209"/>
                <a:gd name="T49" fmla="*/ 4187 h 4506"/>
                <a:gd name="T50" fmla="*/ 1894 w 2209"/>
                <a:gd name="T51" fmla="*/ 4199 h 4506"/>
                <a:gd name="T52" fmla="*/ 1870 w 2209"/>
                <a:gd name="T53" fmla="*/ 4225 h 4506"/>
                <a:gd name="T54" fmla="*/ 1870 w 2209"/>
                <a:gd name="T55" fmla="*/ 4251 h 4506"/>
                <a:gd name="T56" fmla="*/ 1916 w 2209"/>
                <a:gd name="T57" fmla="*/ 4352 h 4506"/>
                <a:gd name="T58" fmla="*/ 2003 w 2209"/>
                <a:gd name="T59" fmla="*/ 4470 h 4506"/>
                <a:gd name="T60" fmla="*/ 2038 w 2209"/>
                <a:gd name="T61" fmla="*/ 4502 h 4506"/>
                <a:gd name="T62" fmla="*/ 2071 w 2209"/>
                <a:gd name="T63" fmla="*/ 4502 h 4506"/>
                <a:gd name="T64" fmla="*/ 2088 w 2209"/>
                <a:gd name="T65" fmla="*/ 4486 h 4506"/>
                <a:gd name="T66" fmla="*/ 2141 w 2209"/>
                <a:gd name="T67" fmla="*/ 4409 h 4506"/>
                <a:gd name="T68" fmla="*/ 2183 w 2209"/>
                <a:gd name="T69" fmla="*/ 4312 h 4506"/>
                <a:gd name="T70" fmla="*/ 2209 w 2209"/>
                <a:gd name="T71" fmla="*/ 4232 h 4506"/>
                <a:gd name="T72" fmla="*/ 2191 w 2209"/>
                <a:gd name="T73" fmla="*/ 4197 h 4506"/>
                <a:gd name="T74" fmla="*/ 2162 w 2209"/>
                <a:gd name="T75" fmla="*/ 4185 h 4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09" h="4506">
                  <a:moveTo>
                    <a:pt x="2162" y="4185"/>
                  </a:moveTo>
                  <a:lnTo>
                    <a:pt x="2126" y="4181"/>
                  </a:lnTo>
                  <a:lnTo>
                    <a:pt x="2089" y="4180"/>
                  </a:lnTo>
                  <a:lnTo>
                    <a:pt x="2074" y="4062"/>
                  </a:lnTo>
                  <a:lnTo>
                    <a:pt x="2034" y="3830"/>
                  </a:lnTo>
                  <a:lnTo>
                    <a:pt x="1984" y="3599"/>
                  </a:lnTo>
                  <a:lnTo>
                    <a:pt x="1926" y="3371"/>
                  </a:lnTo>
                  <a:lnTo>
                    <a:pt x="1860" y="3145"/>
                  </a:lnTo>
                  <a:lnTo>
                    <a:pt x="1787" y="2921"/>
                  </a:lnTo>
                  <a:lnTo>
                    <a:pt x="1707" y="2700"/>
                  </a:lnTo>
                  <a:lnTo>
                    <a:pt x="1620" y="2480"/>
                  </a:lnTo>
                  <a:lnTo>
                    <a:pt x="1480" y="2155"/>
                  </a:lnTo>
                  <a:lnTo>
                    <a:pt x="1274" y="1729"/>
                  </a:lnTo>
                  <a:lnTo>
                    <a:pt x="1051" y="1311"/>
                  </a:lnTo>
                  <a:lnTo>
                    <a:pt x="817" y="902"/>
                  </a:lnTo>
                  <a:lnTo>
                    <a:pt x="696" y="700"/>
                  </a:lnTo>
                  <a:lnTo>
                    <a:pt x="634" y="597"/>
                  </a:lnTo>
                  <a:lnTo>
                    <a:pt x="533" y="444"/>
                  </a:lnTo>
                  <a:lnTo>
                    <a:pt x="460" y="347"/>
                  </a:lnTo>
                  <a:lnTo>
                    <a:pt x="381" y="255"/>
                  </a:lnTo>
                  <a:lnTo>
                    <a:pt x="296" y="171"/>
                  </a:lnTo>
                  <a:lnTo>
                    <a:pt x="202" y="94"/>
                  </a:lnTo>
                  <a:lnTo>
                    <a:pt x="99" y="31"/>
                  </a:lnTo>
                  <a:lnTo>
                    <a:pt x="43" y="4"/>
                  </a:lnTo>
                  <a:lnTo>
                    <a:pt x="31" y="0"/>
                  </a:lnTo>
                  <a:lnTo>
                    <a:pt x="12" y="7"/>
                  </a:lnTo>
                  <a:lnTo>
                    <a:pt x="0" y="24"/>
                  </a:lnTo>
                  <a:lnTo>
                    <a:pt x="5" y="44"/>
                  </a:lnTo>
                  <a:lnTo>
                    <a:pt x="14" y="52"/>
                  </a:lnTo>
                  <a:lnTo>
                    <a:pt x="78" y="90"/>
                  </a:lnTo>
                  <a:lnTo>
                    <a:pt x="193" y="179"/>
                  </a:lnTo>
                  <a:lnTo>
                    <a:pt x="296" y="278"/>
                  </a:lnTo>
                  <a:lnTo>
                    <a:pt x="390" y="389"/>
                  </a:lnTo>
                  <a:lnTo>
                    <a:pt x="516" y="567"/>
                  </a:lnTo>
                  <a:lnTo>
                    <a:pt x="666" y="819"/>
                  </a:lnTo>
                  <a:lnTo>
                    <a:pt x="738" y="943"/>
                  </a:lnTo>
                  <a:lnTo>
                    <a:pt x="892" y="1210"/>
                  </a:lnTo>
                  <a:lnTo>
                    <a:pt x="1112" y="1619"/>
                  </a:lnTo>
                  <a:lnTo>
                    <a:pt x="1252" y="1893"/>
                  </a:lnTo>
                  <a:lnTo>
                    <a:pt x="1320" y="2033"/>
                  </a:lnTo>
                  <a:lnTo>
                    <a:pt x="1380" y="2162"/>
                  </a:lnTo>
                  <a:lnTo>
                    <a:pt x="1495" y="2420"/>
                  </a:lnTo>
                  <a:lnTo>
                    <a:pt x="1601" y="2683"/>
                  </a:lnTo>
                  <a:lnTo>
                    <a:pt x="1698" y="2948"/>
                  </a:lnTo>
                  <a:lnTo>
                    <a:pt x="1785" y="3217"/>
                  </a:lnTo>
                  <a:lnTo>
                    <a:pt x="1861" y="3489"/>
                  </a:lnTo>
                  <a:lnTo>
                    <a:pt x="1926" y="3764"/>
                  </a:lnTo>
                  <a:lnTo>
                    <a:pt x="1978" y="4042"/>
                  </a:lnTo>
                  <a:lnTo>
                    <a:pt x="1999" y="4182"/>
                  </a:lnTo>
                  <a:lnTo>
                    <a:pt x="1949" y="4187"/>
                  </a:lnTo>
                  <a:lnTo>
                    <a:pt x="1902" y="4197"/>
                  </a:lnTo>
                  <a:lnTo>
                    <a:pt x="1894" y="4199"/>
                  </a:lnTo>
                  <a:lnTo>
                    <a:pt x="1879" y="4210"/>
                  </a:lnTo>
                  <a:lnTo>
                    <a:pt x="1870" y="4225"/>
                  </a:lnTo>
                  <a:lnTo>
                    <a:pt x="1868" y="4242"/>
                  </a:lnTo>
                  <a:lnTo>
                    <a:pt x="1870" y="4251"/>
                  </a:lnTo>
                  <a:lnTo>
                    <a:pt x="1883" y="4286"/>
                  </a:lnTo>
                  <a:lnTo>
                    <a:pt x="1916" y="4352"/>
                  </a:lnTo>
                  <a:lnTo>
                    <a:pt x="1956" y="4413"/>
                  </a:lnTo>
                  <a:lnTo>
                    <a:pt x="2003" y="4470"/>
                  </a:lnTo>
                  <a:lnTo>
                    <a:pt x="2029" y="4496"/>
                  </a:lnTo>
                  <a:lnTo>
                    <a:pt x="2038" y="4502"/>
                  </a:lnTo>
                  <a:lnTo>
                    <a:pt x="2054" y="4506"/>
                  </a:lnTo>
                  <a:lnTo>
                    <a:pt x="2071" y="4502"/>
                  </a:lnTo>
                  <a:lnTo>
                    <a:pt x="2084" y="4492"/>
                  </a:lnTo>
                  <a:lnTo>
                    <a:pt x="2088" y="4486"/>
                  </a:lnTo>
                  <a:lnTo>
                    <a:pt x="2110" y="4464"/>
                  </a:lnTo>
                  <a:lnTo>
                    <a:pt x="2141" y="4409"/>
                  </a:lnTo>
                  <a:lnTo>
                    <a:pt x="2154" y="4379"/>
                  </a:lnTo>
                  <a:lnTo>
                    <a:pt x="2183" y="4312"/>
                  </a:lnTo>
                  <a:lnTo>
                    <a:pt x="2206" y="4242"/>
                  </a:lnTo>
                  <a:lnTo>
                    <a:pt x="2209" y="4232"/>
                  </a:lnTo>
                  <a:lnTo>
                    <a:pt x="2204" y="4212"/>
                  </a:lnTo>
                  <a:lnTo>
                    <a:pt x="2191" y="4197"/>
                  </a:lnTo>
                  <a:lnTo>
                    <a:pt x="2172" y="4187"/>
                  </a:lnTo>
                  <a:lnTo>
                    <a:pt x="2162" y="4185"/>
                  </a:lnTo>
                  <a:close/>
                </a:path>
              </a:pathLst>
            </a:custGeom>
            <a:grp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a:solidFill>
                  <a:srgbClr val="505050"/>
                </a:solidFill>
              </a:endParaRPr>
            </a:p>
          </p:txBody>
        </p:sp>
        <p:sp>
          <p:nvSpPr>
            <p:cNvPr id="74" name="Rectangle 73">
              <a:extLst>
                <a:ext uri="{FF2B5EF4-FFF2-40B4-BE49-F238E27FC236}">
                  <a16:creationId xmlns:a16="http://schemas.microsoft.com/office/drawing/2014/main" id="{266A3140-CCF6-432C-8582-05853BE8C736}"/>
                </a:ext>
              </a:extLst>
            </p:cNvPr>
            <p:cNvSpPr/>
            <p:nvPr/>
          </p:nvSpPr>
          <p:spPr>
            <a:xfrm>
              <a:off x="5082917" y="1205278"/>
              <a:ext cx="1052562" cy="446902"/>
            </a:xfrm>
            <a:prstGeom prst="rect">
              <a:avLst/>
            </a:prstGeom>
            <a:solidFill>
              <a:schemeClr val="bg2"/>
            </a:solidFill>
          </p:spPr>
          <p:txBody>
            <a:bodyPr wrap="square">
              <a:spAutoFit/>
            </a:bodyPr>
            <a:lstStyle/>
            <a:p>
              <a:pPr lvl="0"/>
              <a:r>
                <a:rPr lang="en-US" sz="2000" dirty="0"/>
                <a:t>LEMP</a:t>
              </a:r>
            </a:p>
          </p:txBody>
        </p:sp>
      </p:grpSp>
      <p:sp>
        <p:nvSpPr>
          <p:cNvPr id="8" name="Rectangle 7">
            <a:extLst>
              <a:ext uri="{FF2B5EF4-FFF2-40B4-BE49-F238E27FC236}">
                <a16:creationId xmlns:a16="http://schemas.microsoft.com/office/drawing/2014/main" id="{95BE58DC-4214-4EE4-A7F7-030C1B3122ED}"/>
              </a:ext>
            </a:extLst>
          </p:cNvPr>
          <p:cNvSpPr/>
          <p:nvPr/>
        </p:nvSpPr>
        <p:spPr>
          <a:xfrm>
            <a:off x="5230645" y="3608092"/>
            <a:ext cx="2143764" cy="1239409"/>
          </a:xfrm>
          <a:prstGeom prst="rect">
            <a:avLst/>
          </a:prstGeom>
          <a:solidFill>
            <a:schemeClr val="accent1"/>
          </a:solidFill>
          <a:ln>
            <a:noFill/>
          </a:ln>
          <a:effectLst>
            <a:glow rad="228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prst="slope"/>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2"/>
                </a:solidFill>
              </a:rPr>
              <a:t>Popular Stacks</a:t>
            </a:r>
          </a:p>
        </p:txBody>
      </p:sp>
      <p:sp>
        <p:nvSpPr>
          <p:cNvPr id="59" name="Title 1">
            <a:extLst>
              <a:ext uri="{FF2B5EF4-FFF2-40B4-BE49-F238E27FC236}">
                <a16:creationId xmlns:a16="http://schemas.microsoft.com/office/drawing/2014/main" id="{393E7B73-823D-469B-9897-E1947E6F8F51}"/>
              </a:ext>
            </a:extLst>
          </p:cNvPr>
          <p:cNvSpPr txBox="1">
            <a:spLocks/>
          </p:cNvSpPr>
          <p:nvPr/>
        </p:nvSpPr>
        <p:spPr>
          <a:xfrm>
            <a:off x="457200" y="457200"/>
            <a:ext cx="11277599"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Popular Stacks</a:t>
            </a:r>
          </a:p>
        </p:txBody>
      </p:sp>
      <p:grpSp>
        <p:nvGrpSpPr>
          <p:cNvPr id="28" name="Group 27">
            <a:extLst>
              <a:ext uri="{FF2B5EF4-FFF2-40B4-BE49-F238E27FC236}">
                <a16:creationId xmlns:a16="http://schemas.microsoft.com/office/drawing/2014/main" id="{CD01E716-2C88-4ECE-A10A-55297FB5ADCC}"/>
              </a:ext>
            </a:extLst>
          </p:cNvPr>
          <p:cNvGrpSpPr/>
          <p:nvPr/>
        </p:nvGrpSpPr>
        <p:grpSpPr>
          <a:xfrm>
            <a:off x="7666156" y="3248304"/>
            <a:ext cx="4068642" cy="1201649"/>
            <a:chOff x="6174382" y="2105042"/>
            <a:chExt cx="3549055" cy="1149853"/>
          </a:xfrm>
          <a:solidFill>
            <a:schemeClr val="accent1"/>
          </a:solidFill>
        </p:grpSpPr>
        <p:sp>
          <p:nvSpPr>
            <p:cNvPr id="29" name="Freeform 191">
              <a:extLst>
                <a:ext uri="{FF2B5EF4-FFF2-40B4-BE49-F238E27FC236}">
                  <a16:creationId xmlns:a16="http://schemas.microsoft.com/office/drawing/2014/main" id="{B52922A0-CC1A-4861-84DA-DFE7AD2BFD73}"/>
                </a:ext>
              </a:extLst>
            </p:cNvPr>
            <p:cNvSpPr>
              <a:spLocks/>
            </p:cNvSpPr>
            <p:nvPr/>
          </p:nvSpPr>
          <p:spPr bwMode="auto">
            <a:xfrm>
              <a:off x="7836695" y="2105042"/>
              <a:ext cx="1886742" cy="935019"/>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grp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dirty="0">
                <a:solidFill>
                  <a:srgbClr val="505050"/>
                </a:solidFill>
              </a:endParaRPr>
            </a:p>
          </p:txBody>
        </p:sp>
        <p:sp>
          <p:nvSpPr>
            <p:cNvPr id="30" name="Freeform 287">
              <a:extLst>
                <a:ext uri="{FF2B5EF4-FFF2-40B4-BE49-F238E27FC236}">
                  <a16:creationId xmlns:a16="http://schemas.microsoft.com/office/drawing/2014/main" id="{00D3C182-8254-495A-8C0B-291DE5F29F70}"/>
                </a:ext>
              </a:extLst>
            </p:cNvPr>
            <p:cNvSpPr>
              <a:spLocks/>
            </p:cNvSpPr>
            <p:nvPr/>
          </p:nvSpPr>
          <p:spPr bwMode="auto">
            <a:xfrm>
              <a:off x="6174382" y="2686153"/>
              <a:ext cx="1575757" cy="568742"/>
            </a:xfrm>
            <a:custGeom>
              <a:avLst/>
              <a:gdLst>
                <a:gd name="T0" fmla="*/ 2363 w 2429"/>
                <a:gd name="T1" fmla="*/ 15 h 1818"/>
                <a:gd name="T2" fmla="*/ 2259 w 2429"/>
                <a:gd name="T3" fmla="*/ 163 h 1818"/>
                <a:gd name="T4" fmla="*/ 2092 w 2429"/>
                <a:gd name="T5" fmla="*/ 372 h 1818"/>
                <a:gd name="T6" fmla="*/ 1976 w 2429"/>
                <a:gd name="T7" fmla="*/ 507 h 1818"/>
                <a:gd name="T8" fmla="*/ 1854 w 2429"/>
                <a:gd name="T9" fmla="*/ 636 h 1818"/>
                <a:gd name="T10" fmla="*/ 1725 w 2429"/>
                <a:gd name="T11" fmla="*/ 759 h 1818"/>
                <a:gd name="T12" fmla="*/ 1591 w 2429"/>
                <a:gd name="T13" fmla="*/ 877 h 1818"/>
                <a:gd name="T14" fmla="*/ 1451 w 2429"/>
                <a:gd name="T15" fmla="*/ 989 h 1818"/>
                <a:gd name="T16" fmla="*/ 1378 w 2429"/>
                <a:gd name="T17" fmla="*/ 1042 h 1818"/>
                <a:gd name="T18" fmla="*/ 1261 w 2429"/>
                <a:gd name="T19" fmla="*/ 1124 h 1818"/>
                <a:gd name="T20" fmla="*/ 1018 w 2429"/>
                <a:gd name="T21" fmla="*/ 1270 h 1818"/>
                <a:gd name="T22" fmla="*/ 766 w 2429"/>
                <a:gd name="T23" fmla="*/ 1398 h 1818"/>
                <a:gd name="T24" fmla="*/ 507 w 2429"/>
                <a:gd name="T25" fmla="*/ 1511 h 1818"/>
                <a:gd name="T26" fmla="*/ 375 w 2429"/>
                <a:gd name="T27" fmla="*/ 1560 h 1818"/>
                <a:gd name="T28" fmla="*/ 355 w 2429"/>
                <a:gd name="T29" fmla="*/ 1521 h 1818"/>
                <a:gd name="T30" fmla="*/ 336 w 2429"/>
                <a:gd name="T31" fmla="*/ 1481 h 1818"/>
                <a:gd name="T32" fmla="*/ 327 w 2429"/>
                <a:gd name="T33" fmla="*/ 1467 h 1818"/>
                <a:gd name="T34" fmla="*/ 302 w 2429"/>
                <a:gd name="T35" fmla="*/ 1459 h 1818"/>
                <a:gd name="T36" fmla="*/ 278 w 2429"/>
                <a:gd name="T37" fmla="*/ 1471 h 1818"/>
                <a:gd name="T38" fmla="*/ 263 w 2429"/>
                <a:gd name="T39" fmla="*/ 1494 h 1818"/>
                <a:gd name="T40" fmla="*/ 263 w 2429"/>
                <a:gd name="T41" fmla="*/ 1510 h 1818"/>
                <a:gd name="T42" fmla="*/ 144 w 2429"/>
                <a:gd name="T43" fmla="*/ 1590 h 1818"/>
                <a:gd name="T44" fmla="*/ 20 w 2429"/>
                <a:gd name="T45" fmla="*/ 1663 h 1818"/>
                <a:gd name="T46" fmla="*/ 11 w 2429"/>
                <a:gd name="T47" fmla="*/ 1669 h 1818"/>
                <a:gd name="T48" fmla="*/ 1 w 2429"/>
                <a:gd name="T49" fmla="*/ 1689 h 1818"/>
                <a:gd name="T50" fmla="*/ 0 w 2429"/>
                <a:gd name="T51" fmla="*/ 1709 h 1818"/>
                <a:gd name="T52" fmla="*/ 11 w 2429"/>
                <a:gd name="T53" fmla="*/ 1728 h 1818"/>
                <a:gd name="T54" fmla="*/ 20 w 2429"/>
                <a:gd name="T55" fmla="*/ 1734 h 1818"/>
                <a:gd name="T56" fmla="*/ 69 w 2429"/>
                <a:gd name="T57" fmla="*/ 1755 h 1818"/>
                <a:gd name="T58" fmla="*/ 170 w 2429"/>
                <a:gd name="T59" fmla="*/ 1788 h 1818"/>
                <a:gd name="T60" fmla="*/ 272 w 2429"/>
                <a:gd name="T61" fmla="*/ 1809 h 1818"/>
                <a:gd name="T62" fmla="*/ 377 w 2429"/>
                <a:gd name="T63" fmla="*/ 1818 h 1818"/>
                <a:gd name="T64" fmla="*/ 432 w 2429"/>
                <a:gd name="T65" fmla="*/ 1817 h 1818"/>
                <a:gd name="T66" fmla="*/ 443 w 2429"/>
                <a:gd name="T67" fmla="*/ 1816 h 1818"/>
                <a:gd name="T68" fmla="*/ 460 w 2429"/>
                <a:gd name="T69" fmla="*/ 1805 h 1818"/>
                <a:gd name="T70" fmla="*/ 471 w 2429"/>
                <a:gd name="T71" fmla="*/ 1787 h 1818"/>
                <a:gd name="T72" fmla="*/ 471 w 2429"/>
                <a:gd name="T73" fmla="*/ 1766 h 1818"/>
                <a:gd name="T74" fmla="*/ 467 w 2429"/>
                <a:gd name="T75" fmla="*/ 1756 h 1818"/>
                <a:gd name="T76" fmla="*/ 436 w 2429"/>
                <a:gd name="T77" fmla="*/ 1690 h 1818"/>
                <a:gd name="T78" fmla="*/ 405 w 2429"/>
                <a:gd name="T79" fmla="*/ 1624 h 1818"/>
                <a:gd name="T80" fmla="*/ 481 w 2429"/>
                <a:gd name="T81" fmla="*/ 1599 h 1818"/>
                <a:gd name="T82" fmla="*/ 633 w 2429"/>
                <a:gd name="T83" fmla="*/ 1543 h 1818"/>
                <a:gd name="T84" fmla="*/ 783 w 2429"/>
                <a:gd name="T85" fmla="*/ 1481 h 1818"/>
                <a:gd name="T86" fmla="*/ 931 w 2429"/>
                <a:gd name="T87" fmla="*/ 1410 h 1818"/>
                <a:gd name="T88" fmla="*/ 1076 w 2429"/>
                <a:gd name="T89" fmla="*/ 1334 h 1818"/>
                <a:gd name="T90" fmla="*/ 1217 w 2429"/>
                <a:gd name="T91" fmla="*/ 1249 h 1818"/>
                <a:gd name="T92" fmla="*/ 1356 w 2429"/>
                <a:gd name="T93" fmla="*/ 1160 h 1818"/>
                <a:gd name="T94" fmla="*/ 1491 w 2429"/>
                <a:gd name="T95" fmla="*/ 1064 h 1818"/>
                <a:gd name="T96" fmla="*/ 1620 w 2429"/>
                <a:gd name="T97" fmla="*/ 962 h 1818"/>
                <a:gd name="T98" fmla="*/ 1746 w 2429"/>
                <a:gd name="T99" fmla="*/ 855 h 1818"/>
                <a:gd name="T100" fmla="*/ 1867 w 2429"/>
                <a:gd name="T101" fmla="*/ 744 h 1818"/>
                <a:gd name="T102" fmla="*/ 1982 w 2429"/>
                <a:gd name="T103" fmla="*/ 626 h 1818"/>
                <a:gd name="T104" fmla="*/ 2091 w 2429"/>
                <a:gd name="T105" fmla="*/ 505 h 1818"/>
                <a:gd name="T106" fmla="*/ 2195 w 2429"/>
                <a:gd name="T107" fmla="*/ 380 h 1818"/>
                <a:gd name="T108" fmla="*/ 2290 w 2429"/>
                <a:gd name="T109" fmla="*/ 251 h 1818"/>
                <a:gd name="T110" fmla="*/ 2380 w 2429"/>
                <a:gd name="T111" fmla="*/ 118 h 1818"/>
                <a:gd name="T112" fmla="*/ 2423 w 2429"/>
                <a:gd name="T113" fmla="*/ 50 h 1818"/>
                <a:gd name="T114" fmla="*/ 2429 w 2429"/>
                <a:gd name="T115" fmla="*/ 36 h 1818"/>
                <a:gd name="T116" fmla="*/ 2421 w 2429"/>
                <a:gd name="T117" fmla="*/ 13 h 1818"/>
                <a:gd name="T118" fmla="*/ 2399 w 2429"/>
                <a:gd name="T119" fmla="*/ 0 h 1818"/>
                <a:gd name="T120" fmla="*/ 2373 w 2429"/>
                <a:gd name="T121" fmla="*/ 5 h 1818"/>
                <a:gd name="T122" fmla="*/ 2363 w 2429"/>
                <a:gd name="T123" fmla="*/ 15 h 1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29" h="1818">
                  <a:moveTo>
                    <a:pt x="2363" y="15"/>
                  </a:moveTo>
                  <a:lnTo>
                    <a:pt x="2259" y="163"/>
                  </a:lnTo>
                  <a:lnTo>
                    <a:pt x="2092" y="372"/>
                  </a:lnTo>
                  <a:lnTo>
                    <a:pt x="1976" y="507"/>
                  </a:lnTo>
                  <a:lnTo>
                    <a:pt x="1854" y="636"/>
                  </a:lnTo>
                  <a:lnTo>
                    <a:pt x="1725" y="759"/>
                  </a:lnTo>
                  <a:lnTo>
                    <a:pt x="1591" y="877"/>
                  </a:lnTo>
                  <a:lnTo>
                    <a:pt x="1451" y="989"/>
                  </a:lnTo>
                  <a:lnTo>
                    <a:pt x="1378" y="1042"/>
                  </a:lnTo>
                  <a:lnTo>
                    <a:pt x="1261" y="1124"/>
                  </a:lnTo>
                  <a:lnTo>
                    <a:pt x="1018" y="1270"/>
                  </a:lnTo>
                  <a:lnTo>
                    <a:pt x="766" y="1398"/>
                  </a:lnTo>
                  <a:lnTo>
                    <a:pt x="507" y="1511"/>
                  </a:lnTo>
                  <a:lnTo>
                    <a:pt x="375" y="1560"/>
                  </a:lnTo>
                  <a:lnTo>
                    <a:pt x="355" y="1521"/>
                  </a:lnTo>
                  <a:lnTo>
                    <a:pt x="336" y="1481"/>
                  </a:lnTo>
                  <a:lnTo>
                    <a:pt x="327" y="1467"/>
                  </a:lnTo>
                  <a:lnTo>
                    <a:pt x="302" y="1459"/>
                  </a:lnTo>
                  <a:lnTo>
                    <a:pt x="278" y="1471"/>
                  </a:lnTo>
                  <a:lnTo>
                    <a:pt x="263" y="1494"/>
                  </a:lnTo>
                  <a:lnTo>
                    <a:pt x="263" y="1510"/>
                  </a:lnTo>
                  <a:lnTo>
                    <a:pt x="144" y="1590"/>
                  </a:lnTo>
                  <a:lnTo>
                    <a:pt x="20" y="1663"/>
                  </a:lnTo>
                  <a:lnTo>
                    <a:pt x="11" y="1669"/>
                  </a:lnTo>
                  <a:lnTo>
                    <a:pt x="1" y="1689"/>
                  </a:lnTo>
                  <a:lnTo>
                    <a:pt x="0" y="1709"/>
                  </a:lnTo>
                  <a:lnTo>
                    <a:pt x="11" y="1728"/>
                  </a:lnTo>
                  <a:lnTo>
                    <a:pt x="20" y="1734"/>
                  </a:lnTo>
                  <a:lnTo>
                    <a:pt x="69" y="1755"/>
                  </a:lnTo>
                  <a:lnTo>
                    <a:pt x="170" y="1788"/>
                  </a:lnTo>
                  <a:lnTo>
                    <a:pt x="272" y="1809"/>
                  </a:lnTo>
                  <a:lnTo>
                    <a:pt x="377" y="1818"/>
                  </a:lnTo>
                  <a:lnTo>
                    <a:pt x="432" y="1817"/>
                  </a:lnTo>
                  <a:lnTo>
                    <a:pt x="443" y="1816"/>
                  </a:lnTo>
                  <a:lnTo>
                    <a:pt x="460" y="1805"/>
                  </a:lnTo>
                  <a:lnTo>
                    <a:pt x="471" y="1787"/>
                  </a:lnTo>
                  <a:lnTo>
                    <a:pt x="471" y="1766"/>
                  </a:lnTo>
                  <a:lnTo>
                    <a:pt x="467" y="1756"/>
                  </a:lnTo>
                  <a:lnTo>
                    <a:pt x="436" y="1690"/>
                  </a:lnTo>
                  <a:lnTo>
                    <a:pt x="405" y="1624"/>
                  </a:lnTo>
                  <a:lnTo>
                    <a:pt x="481" y="1599"/>
                  </a:lnTo>
                  <a:lnTo>
                    <a:pt x="633" y="1543"/>
                  </a:lnTo>
                  <a:lnTo>
                    <a:pt x="783" y="1481"/>
                  </a:lnTo>
                  <a:lnTo>
                    <a:pt x="931" y="1410"/>
                  </a:lnTo>
                  <a:lnTo>
                    <a:pt x="1076" y="1334"/>
                  </a:lnTo>
                  <a:lnTo>
                    <a:pt x="1217" y="1249"/>
                  </a:lnTo>
                  <a:lnTo>
                    <a:pt x="1356" y="1160"/>
                  </a:lnTo>
                  <a:lnTo>
                    <a:pt x="1491" y="1064"/>
                  </a:lnTo>
                  <a:lnTo>
                    <a:pt x="1620" y="962"/>
                  </a:lnTo>
                  <a:lnTo>
                    <a:pt x="1746" y="855"/>
                  </a:lnTo>
                  <a:lnTo>
                    <a:pt x="1867" y="744"/>
                  </a:lnTo>
                  <a:lnTo>
                    <a:pt x="1982" y="626"/>
                  </a:lnTo>
                  <a:lnTo>
                    <a:pt x="2091" y="505"/>
                  </a:lnTo>
                  <a:lnTo>
                    <a:pt x="2195" y="380"/>
                  </a:lnTo>
                  <a:lnTo>
                    <a:pt x="2290" y="251"/>
                  </a:lnTo>
                  <a:lnTo>
                    <a:pt x="2380" y="118"/>
                  </a:lnTo>
                  <a:lnTo>
                    <a:pt x="2423" y="50"/>
                  </a:lnTo>
                  <a:lnTo>
                    <a:pt x="2429" y="36"/>
                  </a:lnTo>
                  <a:lnTo>
                    <a:pt x="2421" y="13"/>
                  </a:lnTo>
                  <a:lnTo>
                    <a:pt x="2399" y="0"/>
                  </a:lnTo>
                  <a:lnTo>
                    <a:pt x="2373" y="5"/>
                  </a:lnTo>
                  <a:lnTo>
                    <a:pt x="2363" y="15"/>
                  </a:lnTo>
                </a:path>
              </a:pathLst>
            </a:custGeom>
            <a:grp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a:solidFill>
                  <a:srgbClr val="505050"/>
                </a:solidFill>
              </a:endParaRPr>
            </a:p>
          </p:txBody>
        </p:sp>
        <p:sp>
          <p:nvSpPr>
            <p:cNvPr id="31" name="Rectangle 30">
              <a:extLst>
                <a:ext uri="{FF2B5EF4-FFF2-40B4-BE49-F238E27FC236}">
                  <a16:creationId xmlns:a16="http://schemas.microsoft.com/office/drawing/2014/main" id="{1A25401C-EDDC-4406-AE89-027200DBC84A}"/>
                </a:ext>
              </a:extLst>
            </p:cNvPr>
            <p:cNvSpPr/>
            <p:nvPr/>
          </p:nvSpPr>
          <p:spPr>
            <a:xfrm>
              <a:off x="8188413" y="2338452"/>
              <a:ext cx="1096749" cy="382864"/>
            </a:xfrm>
            <a:prstGeom prst="rect">
              <a:avLst/>
            </a:prstGeom>
            <a:solidFill>
              <a:schemeClr val="bg2"/>
            </a:solidFill>
          </p:spPr>
          <p:txBody>
            <a:bodyPr wrap="square">
              <a:spAutoFit/>
            </a:bodyPr>
            <a:lstStyle/>
            <a:p>
              <a:r>
                <a:rPr lang="en-US" sz="2000" dirty="0"/>
                <a:t>WAMP</a:t>
              </a:r>
            </a:p>
          </p:txBody>
        </p:sp>
      </p:grpSp>
      <p:grpSp>
        <p:nvGrpSpPr>
          <p:cNvPr id="32" name="Group 31">
            <a:extLst>
              <a:ext uri="{FF2B5EF4-FFF2-40B4-BE49-F238E27FC236}">
                <a16:creationId xmlns:a16="http://schemas.microsoft.com/office/drawing/2014/main" id="{5B26C4A7-0F5A-47B7-BE35-E718D4AC50E4}"/>
              </a:ext>
            </a:extLst>
          </p:cNvPr>
          <p:cNvGrpSpPr/>
          <p:nvPr/>
        </p:nvGrpSpPr>
        <p:grpSpPr>
          <a:xfrm>
            <a:off x="494095" y="4191702"/>
            <a:ext cx="2746374" cy="1293117"/>
            <a:chOff x="7836695" y="2105042"/>
            <a:chExt cx="1886742" cy="935019"/>
          </a:xfrm>
          <a:solidFill>
            <a:schemeClr val="accent1"/>
          </a:solidFill>
        </p:grpSpPr>
        <p:sp>
          <p:nvSpPr>
            <p:cNvPr id="33" name="Freeform 191">
              <a:extLst>
                <a:ext uri="{FF2B5EF4-FFF2-40B4-BE49-F238E27FC236}">
                  <a16:creationId xmlns:a16="http://schemas.microsoft.com/office/drawing/2014/main" id="{2DA5A017-E2E7-48D4-8E28-D4270930091D}"/>
                </a:ext>
              </a:extLst>
            </p:cNvPr>
            <p:cNvSpPr>
              <a:spLocks/>
            </p:cNvSpPr>
            <p:nvPr/>
          </p:nvSpPr>
          <p:spPr bwMode="auto">
            <a:xfrm>
              <a:off x="7836695" y="2105042"/>
              <a:ext cx="1886742" cy="935019"/>
            </a:xfrm>
            <a:custGeom>
              <a:avLst/>
              <a:gdLst>
                <a:gd name="T0" fmla="*/ 4017 w 4210"/>
                <a:gd name="T1" fmla="*/ 53 h 1948"/>
                <a:gd name="T2" fmla="*/ 3974 w 4210"/>
                <a:gd name="T3" fmla="*/ 58 h 1948"/>
                <a:gd name="T4" fmla="*/ 3956 w 4210"/>
                <a:gd name="T5" fmla="*/ 49 h 1948"/>
                <a:gd name="T6" fmla="*/ 3788 w 4210"/>
                <a:gd name="T7" fmla="*/ 27 h 1948"/>
                <a:gd name="T8" fmla="*/ 3503 w 4210"/>
                <a:gd name="T9" fmla="*/ 17 h 1948"/>
                <a:gd name="T10" fmla="*/ 3017 w 4210"/>
                <a:gd name="T11" fmla="*/ 2 h 1948"/>
                <a:gd name="T12" fmla="*/ 2302 w 4210"/>
                <a:gd name="T13" fmla="*/ 6 h 1948"/>
                <a:gd name="T14" fmla="*/ 1829 w 4210"/>
                <a:gd name="T15" fmla="*/ 27 h 1948"/>
                <a:gd name="T16" fmla="*/ 882 w 4210"/>
                <a:gd name="T17" fmla="*/ 104 h 1948"/>
                <a:gd name="T18" fmla="*/ 299 w 4210"/>
                <a:gd name="T19" fmla="*/ 199 h 1948"/>
                <a:gd name="T20" fmla="*/ 174 w 4210"/>
                <a:gd name="T21" fmla="*/ 228 h 1948"/>
                <a:gd name="T22" fmla="*/ 166 w 4210"/>
                <a:gd name="T23" fmla="*/ 264 h 1948"/>
                <a:gd name="T24" fmla="*/ 191 w 4210"/>
                <a:gd name="T25" fmla="*/ 277 h 1948"/>
                <a:gd name="T26" fmla="*/ 1360 w 4210"/>
                <a:gd name="T27" fmla="*/ 153 h 1948"/>
                <a:gd name="T28" fmla="*/ 2064 w 4210"/>
                <a:gd name="T29" fmla="*/ 101 h 1948"/>
                <a:gd name="T30" fmla="*/ 2763 w 4210"/>
                <a:gd name="T31" fmla="*/ 84 h 1948"/>
                <a:gd name="T32" fmla="*/ 3228 w 4210"/>
                <a:gd name="T33" fmla="*/ 91 h 1948"/>
                <a:gd name="T34" fmla="*/ 3578 w 4210"/>
                <a:gd name="T35" fmla="*/ 107 h 1948"/>
                <a:gd name="T36" fmla="*/ 3875 w 4210"/>
                <a:gd name="T37" fmla="*/ 124 h 1948"/>
                <a:gd name="T38" fmla="*/ 3959 w 4210"/>
                <a:gd name="T39" fmla="*/ 220 h 1948"/>
                <a:gd name="T40" fmla="*/ 4002 w 4210"/>
                <a:gd name="T41" fmla="*/ 610 h 1948"/>
                <a:gd name="T42" fmla="*/ 3983 w 4210"/>
                <a:gd name="T43" fmla="*/ 1100 h 1948"/>
                <a:gd name="T44" fmla="*/ 3965 w 4210"/>
                <a:gd name="T45" fmla="*/ 1593 h 1948"/>
                <a:gd name="T46" fmla="*/ 3965 w 4210"/>
                <a:gd name="T47" fmla="*/ 1690 h 1948"/>
                <a:gd name="T48" fmla="*/ 3862 w 4210"/>
                <a:gd name="T49" fmla="*/ 1684 h 1948"/>
                <a:gd name="T50" fmla="*/ 3680 w 4210"/>
                <a:gd name="T51" fmla="*/ 1662 h 1948"/>
                <a:gd name="T52" fmla="*/ 3267 w 4210"/>
                <a:gd name="T53" fmla="*/ 1611 h 1948"/>
                <a:gd name="T54" fmla="*/ 2598 w 4210"/>
                <a:gd name="T55" fmla="*/ 1592 h 1948"/>
                <a:gd name="T56" fmla="*/ 2218 w 4210"/>
                <a:gd name="T57" fmla="*/ 1582 h 1948"/>
                <a:gd name="T58" fmla="*/ 1529 w 4210"/>
                <a:gd name="T59" fmla="*/ 1547 h 1948"/>
                <a:gd name="T60" fmla="*/ 330 w 4210"/>
                <a:gd name="T61" fmla="*/ 1514 h 1948"/>
                <a:gd name="T62" fmla="*/ 89 w 4210"/>
                <a:gd name="T63" fmla="*/ 1441 h 1948"/>
                <a:gd name="T64" fmla="*/ 113 w 4210"/>
                <a:gd name="T65" fmla="*/ 1050 h 1948"/>
                <a:gd name="T66" fmla="*/ 140 w 4210"/>
                <a:gd name="T67" fmla="*/ 722 h 1948"/>
                <a:gd name="T68" fmla="*/ 159 w 4210"/>
                <a:gd name="T69" fmla="*/ 473 h 1948"/>
                <a:gd name="T70" fmla="*/ 160 w 4210"/>
                <a:gd name="T71" fmla="*/ 281 h 1948"/>
                <a:gd name="T72" fmla="*/ 152 w 4210"/>
                <a:gd name="T73" fmla="*/ 238 h 1948"/>
                <a:gd name="T74" fmla="*/ 127 w 4210"/>
                <a:gd name="T75" fmla="*/ 234 h 1948"/>
                <a:gd name="T76" fmla="*/ 108 w 4210"/>
                <a:gd name="T77" fmla="*/ 282 h 1948"/>
                <a:gd name="T78" fmla="*/ 78 w 4210"/>
                <a:gd name="T79" fmla="*/ 490 h 1948"/>
                <a:gd name="T80" fmla="*/ 55 w 4210"/>
                <a:gd name="T81" fmla="*/ 753 h 1948"/>
                <a:gd name="T82" fmla="*/ 25 w 4210"/>
                <a:gd name="T83" fmla="*/ 1108 h 1948"/>
                <a:gd name="T84" fmla="*/ 4 w 4210"/>
                <a:gd name="T85" fmla="*/ 1350 h 1948"/>
                <a:gd name="T86" fmla="*/ 12 w 4210"/>
                <a:gd name="T87" fmla="*/ 1527 h 1948"/>
                <a:gd name="T88" fmla="*/ 24 w 4210"/>
                <a:gd name="T89" fmla="*/ 1569 h 1948"/>
                <a:gd name="T90" fmla="*/ 37 w 4210"/>
                <a:gd name="T91" fmla="*/ 1599 h 1948"/>
                <a:gd name="T92" fmla="*/ 159 w 4210"/>
                <a:gd name="T93" fmla="*/ 1693 h 1948"/>
                <a:gd name="T94" fmla="*/ 353 w 4210"/>
                <a:gd name="T95" fmla="*/ 1757 h 1948"/>
                <a:gd name="T96" fmla="*/ 724 w 4210"/>
                <a:gd name="T97" fmla="*/ 1783 h 1948"/>
                <a:gd name="T98" fmla="*/ 1368 w 4210"/>
                <a:gd name="T99" fmla="*/ 1814 h 1948"/>
                <a:gd name="T100" fmla="*/ 2992 w 4210"/>
                <a:gd name="T101" fmla="*/ 1897 h 1948"/>
                <a:gd name="T102" fmla="*/ 4087 w 4210"/>
                <a:gd name="T103" fmla="*/ 1948 h 1948"/>
                <a:gd name="T104" fmla="*/ 4138 w 4210"/>
                <a:gd name="T105" fmla="*/ 1913 h 1948"/>
                <a:gd name="T106" fmla="*/ 4152 w 4210"/>
                <a:gd name="T107" fmla="*/ 1868 h 1948"/>
                <a:gd name="T108" fmla="*/ 4192 w 4210"/>
                <a:gd name="T109" fmla="*/ 767 h 1948"/>
                <a:gd name="T110" fmla="*/ 4208 w 4210"/>
                <a:gd name="T111" fmla="*/ 531 h 1948"/>
                <a:gd name="T112" fmla="*/ 4203 w 4210"/>
                <a:gd name="T113" fmla="*/ 326 h 1948"/>
                <a:gd name="T114" fmla="*/ 4151 w 4210"/>
                <a:gd name="T115" fmla="*/ 170 h 1948"/>
                <a:gd name="T116" fmla="*/ 4094 w 4210"/>
                <a:gd name="T117" fmla="*/ 100 h 1948"/>
                <a:gd name="T118" fmla="*/ 4033 w 4210"/>
                <a:gd name="T119" fmla="*/ 59 h 1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10" h="1948">
                  <a:moveTo>
                    <a:pt x="4033" y="59"/>
                  </a:moveTo>
                  <a:lnTo>
                    <a:pt x="4017" y="53"/>
                  </a:lnTo>
                  <a:lnTo>
                    <a:pt x="3987" y="53"/>
                  </a:lnTo>
                  <a:lnTo>
                    <a:pt x="3974" y="58"/>
                  </a:lnTo>
                  <a:lnTo>
                    <a:pt x="3968" y="53"/>
                  </a:lnTo>
                  <a:lnTo>
                    <a:pt x="3956" y="49"/>
                  </a:lnTo>
                  <a:lnTo>
                    <a:pt x="3902" y="39"/>
                  </a:lnTo>
                  <a:lnTo>
                    <a:pt x="3788" y="27"/>
                  </a:lnTo>
                  <a:lnTo>
                    <a:pt x="3617" y="21"/>
                  </a:lnTo>
                  <a:lnTo>
                    <a:pt x="3503" y="17"/>
                  </a:lnTo>
                  <a:lnTo>
                    <a:pt x="3260" y="6"/>
                  </a:lnTo>
                  <a:lnTo>
                    <a:pt x="3017" y="2"/>
                  </a:lnTo>
                  <a:lnTo>
                    <a:pt x="2778" y="0"/>
                  </a:lnTo>
                  <a:lnTo>
                    <a:pt x="2302" y="6"/>
                  </a:lnTo>
                  <a:lnTo>
                    <a:pt x="2064" y="15"/>
                  </a:lnTo>
                  <a:lnTo>
                    <a:pt x="1829" y="27"/>
                  </a:lnTo>
                  <a:lnTo>
                    <a:pt x="1355" y="57"/>
                  </a:lnTo>
                  <a:lnTo>
                    <a:pt x="882" y="104"/>
                  </a:lnTo>
                  <a:lnTo>
                    <a:pt x="531" y="155"/>
                  </a:lnTo>
                  <a:lnTo>
                    <a:pt x="299" y="199"/>
                  </a:lnTo>
                  <a:lnTo>
                    <a:pt x="183" y="224"/>
                  </a:lnTo>
                  <a:lnTo>
                    <a:pt x="174" y="228"/>
                  </a:lnTo>
                  <a:lnTo>
                    <a:pt x="165" y="245"/>
                  </a:lnTo>
                  <a:lnTo>
                    <a:pt x="166" y="264"/>
                  </a:lnTo>
                  <a:lnTo>
                    <a:pt x="181" y="277"/>
                  </a:lnTo>
                  <a:lnTo>
                    <a:pt x="191" y="277"/>
                  </a:lnTo>
                  <a:lnTo>
                    <a:pt x="659" y="229"/>
                  </a:lnTo>
                  <a:lnTo>
                    <a:pt x="1360" y="153"/>
                  </a:lnTo>
                  <a:lnTo>
                    <a:pt x="1828" y="113"/>
                  </a:lnTo>
                  <a:lnTo>
                    <a:pt x="2064" y="101"/>
                  </a:lnTo>
                  <a:lnTo>
                    <a:pt x="2297" y="92"/>
                  </a:lnTo>
                  <a:lnTo>
                    <a:pt x="2763" y="84"/>
                  </a:lnTo>
                  <a:lnTo>
                    <a:pt x="2996" y="87"/>
                  </a:lnTo>
                  <a:lnTo>
                    <a:pt x="3228" y="91"/>
                  </a:lnTo>
                  <a:lnTo>
                    <a:pt x="3461" y="100"/>
                  </a:lnTo>
                  <a:lnTo>
                    <a:pt x="3578" y="107"/>
                  </a:lnTo>
                  <a:lnTo>
                    <a:pt x="3757" y="120"/>
                  </a:lnTo>
                  <a:lnTo>
                    <a:pt x="3875" y="124"/>
                  </a:lnTo>
                  <a:lnTo>
                    <a:pt x="3934" y="123"/>
                  </a:lnTo>
                  <a:lnTo>
                    <a:pt x="3959" y="220"/>
                  </a:lnTo>
                  <a:lnTo>
                    <a:pt x="3990" y="415"/>
                  </a:lnTo>
                  <a:lnTo>
                    <a:pt x="4002" y="610"/>
                  </a:lnTo>
                  <a:lnTo>
                    <a:pt x="4000" y="806"/>
                  </a:lnTo>
                  <a:lnTo>
                    <a:pt x="3983" y="1100"/>
                  </a:lnTo>
                  <a:lnTo>
                    <a:pt x="3967" y="1396"/>
                  </a:lnTo>
                  <a:lnTo>
                    <a:pt x="3965" y="1593"/>
                  </a:lnTo>
                  <a:lnTo>
                    <a:pt x="3971" y="1691"/>
                  </a:lnTo>
                  <a:lnTo>
                    <a:pt x="3965" y="1690"/>
                  </a:lnTo>
                  <a:lnTo>
                    <a:pt x="3960" y="1690"/>
                  </a:lnTo>
                  <a:lnTo>
                    <a:pt x="3862" y="1684"/>
                  </a:lnTo>
                  <a:lnTo>
                    <a:pt x="3762" y="1676"/>
                  </a:lnTo>
                  <a:lnTo>
                    <a:pt x="3680" y="1662"/>
                  </a:lnTo>
                  <a:lnTo>
                    <a:pt x="3516" y="1637"/>
                  </a:lnTo>
                  <a:lnTo>
                    <a:pt x="3267" y="1611"/>
                  </a:lnTo>
                  <a:lnTo>
                    <a:pt x="2932" y="1594"/>
                  </a:lnTo>
                  <a:lnTo>
                    <a:pt x="2598" y="1592"/>
                  </a:lnTo>
                  <a:lnTo>
                    <a:pt x="2431" y="1593"/>
                  </a:lnTo>
                  <a:lnTo>
                    <a:pt x="2218" y="1582"/>
                  </a:lnTo>
                  <a:lnTo>
                    <a:pt x="2007" y="1572"/>
                  </a:lnTo>
                  <a:lnTo>
                    <a:pt x="1529" y="1547"/>
                  </a:lnTo>
                  <a:lnTo>
                    <a:pt x="809" y="1519"/>
                  </a:lnTo>
                  <a:lnTo>
                    <a:pt x="330" y="1514"/>
                  </a:lnTo>
                  <a:lnTo>
                    <a:pt x="91" y="1519"/>
                  </a:lnTo>
                  <a:lnTo>
                    <a:pt x="89" y="1441"/>
                  </a:lnTo>
                  <a:lnTo>
                    <a:pt x="94" y="1284"/>
                  </a:lnTo>
                  <a:lnTo>
                    <a:pt x="113" y="1050"/>
                  </a:lnTo>
                  <a:lnTo>
                    <a:pt x="127" y="893"/>
                  </a:lnTo>
                  <a:lnTo>
                    <a:pt x="140" y="722"/>
                  </a:lnTo>
                  <a:lnTo>
                    <a:pt x="152" y="549"/>
                  </a:lnTo>
                  <a:lnTo>
                    <a:pt x="159" y="473"/>
                  </a:lnTo>
                  <a:lnTo>
                    <a:pt x="164" y="358"/>
                  </a:lnTo>
                  <a:lnTo>
                    <a:pt x="160" y="281"/>
                  </a:lnTo>
                  <a:lnTo>
                    <a:pt x="155" y="245"/>
                  </a:lnTo>
                  <a:lnTo>
                    <a:pt x="152" y="238"/>
                  </a:lnTo>
                  <a:lnTo>
                    <a:pt x="143" y="232"/>
                  </a:lnTo>
                  <a:lnTo>
                    <a:pt x="127" y="234"/>
                  </a:lnTo>
                  <a:lnTo>
                    <a:pt x="121" y="245"/>
                  </a:lnTo>
                  <a:lnTo>
                    <a:pt x="108" y="282"/>
                  </a:lnTo>
                  <a:lnTo>
                    <a:pt x="91" y="364"/>
                  </a:lnTo>
                  <a:lnTo>
                    <a:pt x="78" y="490"/>
                  </a:lnTo>
                  <a:lnTo>
                    <a:pt x="72" y="571"/>
                  </a:lnTo>
                  <a:lnTo>
                    <a:pt x="55" y="753"/>
                  </a:lnTo>
                  <a:lnTo>
                    <a:pt x="39" y="936"/>
                  </a:lnTo>
                  <a:lnTo>
                    <a:pt x="25" y="1108"/>
                  </a:lnTo>
                  <a:lnTo>
                    <a:pt x="11" y="1279"/>
                  </a:lnTo>
                  <a:lnTo>
                    <a:pt x="4" y="1350"/>
                  </a:lnTo>
                  <a:lnTo>
                    <a:pt x="0" y="1457"/>
                  </a:lnTo>
                  <a:lnTo>
                    <a:pt x="12" y="1527"/>
                  </a:lnTo>
                  <a:lnTo>
                    <a:pt x="26" y="1559"/>
                  </a:lnTo>
                  <a:lnTo>
                    <a:pt x="24" y="1569"/>
                  </a:lnTo>
                  <a:lnTo>
                    <a:pt x="29" y="1590"/>
                  </a:lnTo>
                  <a:lnTo>
                    <a:pt x="37" y="1599"/>
                  </a:lnTo>
                  <a:lnTo>
                    <a:pt x="73" y="1636"/>
                  </a:lnTo>
                  <a:lnTo>
                    <a:pt x="159" y="1693"/>
                  </a:lnTo>
                  <a:lnTo>
                    <a:pt x="252" y="1732"/>
                  </a:lnTo>
                  <a:lnTo>
                    <a:pt x="353" y="1757"/>
                  </a:lnTo>
                  <a:lnTo>
                    <a:pt x="512" y="1777"/>
                  </a:lnTo>
                  <a:lnTo>
                    <a:pt x="724" y="1783"/>
                  </a:lnTo>
                  <a:lnTo>
                    <a:pt x="824" y="1786"/>
                  </a:lnTo>
                  <a:lnTo>
                    <a:pt x="1368" y="1814"/>
                  </a:lnTo>
                  <a:lnTo>
                    <a:pt x="1912" y="1843"/>
                  </a:lnTo>
                  <a:lnTo>
                    <a:pt x="2992" y="1897"/>
                  </a:lnTo>
                  <a:lnTo>
                    <a:pt x="4070" y="1948"/>
                  </a:lnTo>
                  <a:lnTo>
                    <a:pt x="4087" y="1948"/>
                  </a:lnTo>
                  <a:lnTo>
                    <a:pt x="4116" y="1935"/>
                  </a:lnTo>
                  <a:lnTo>
                    <a:pt x="4138" y="1913"/>
                  </a:lnTo>
                  <a:lnTo>
                    <a:pt x="4151" y="1883"/>
                  </a:lnTo>
                  <a:lnTo>
                    <a:pt x="4152" y="1868"/>
                  </a:lnTo>
                  <a:lnTo>
                    <a:pt x="4171" y="1317"/>
                  </a:lnTo>
                  <a:lnTo>
                    <a:pt x="4192" y="767"/>
                  </a:lnTo>
                  <a:lnTo>
                    <a:pt x="4197" y="680"/>
                  </a:lnTo>
                  <a:lnTo>
                    <a:pt x="4208" y="531"/>
                  </a:lnTo>
                  <a:lnTo>
                    <a:pt x="4210" y="428"/>
                  </a:lnTo>
                  <a:lnTo>
                    <a:pt x="4203" y="326"/>
                  </a:lnTo>
                  <a:lnTo>
                    <a:pt x="4180" y="233"/>
                  </a:lnTo>
                  <a:lnTo>
                    <a:pt x="4151" y="170"/>
                  </a:lnTo>
                  <a:lnTo>
                    <a:pt x="4125" y="132"/>
                  </a:lnTo>
                  <a:lnTo>
                    <a:pt x="4094" y="100"/>
                  </a:lnTo>
                  <a:lnTo>
                    <a:pt x="4055" y="71"/>
                  </a:lnTo>
                  <a:lnTo>
                    <a:pt x="4033" y="59"/>
                  </a:lnTo>
                  <a:close/>
                </a:path>
              </a:pathLst>
            </a:custGeom>
            <a:grp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dirty="0">
                <a:solidFill>
                  <a:srgbClr val="505050"/>
                </a:solidFill>
              </a:endParaRPr>
            </a:p>
          </p:txBody>
        </p:sp>
        <p:sp>
          <p:nvSpPr>
            <p:cNvPr id="35" name="Rectangle 34">
              <a:extLst>
                <a:ext uri="{FF2B5EF4-FFF2-40B4-BE49-F238E27FC236}">
                  <a16:creationId xmlns:a16="http://schemas.microsoft.com/office/drawing/2014/main" id="{46B50E3A-C0CF-4FAC-B3F7-10B057DE53AC}"/>
                </a:ext>
              </a:extLst>
            </p:cNvPr>
            <p:cNvSpPr/>
            <p:nvPr/>
          </p:nvSpPr>
          <p:spPr>
            <a:xfrm>
              <a:off x="8235749" y="2318978"/>
              <a:ext cx="1168425" cy="338555"/>
            </a:xfrm>
            <a:prstGeom prst="rect">
              <a:avLst/>
            </a:prstGeom>
            <a:solidFill>
              <a:schemeClr val="bg2"/>
            </a:solidFill>
          </p:spPr>
          <p:txBody>
            <a:bodyPr wrap="square">
              <a:spAutoFit/>
            </a:bodyPr>
            <a:lstStyle/>
            <a:p>
              <a:r>
                <a:rPr lang="en-US" sz="2000" dirty="0"/>
                <a:t>DJANGO</a:t>
              </a:r>
            </a:p>
          </p:txBody>
        </p:sp>
      </p:grpSp>
      <p:sp>
        <p:nvSpPr>
          <p:cNvPr id="37" name="Freeform 298">
            <a:extLst>
              <a:ext uri="{FF2B5EF4-FFF2-40B4-BE49-F238E27FC236}">
                <a16:creationId xmlns:a16="http://schemas.microsoft.com/office/drawing/2014/main" id="{7C2F4631-00E2-44CF-A402-5D9FC62E8424}"/>
              </a:ext>
            </a:extLst>
          </p:cNvPr>
          <p:cNvSpPr>
            <a:spLocks/>
          </p:cNvSpPr>
          <p:nvPr/>
        </p:nvSpPr>
        <p:spPr bwMode="auto">
          <a:xfrm rot="19090514">
            <a:off x="3551453" y="3922516"/>
            <a:ext cx="814714" cy="1243999"/>
          </a:xfrm>
          <a:custGeom>
            <a:avLst/>
            <a:gdLst>
              <a:gd name="T0" fmla="*/ 2357 w 2370"/>
              <a:gd name="T1" fmla="*/ 2563 h 2934"/>
              <a:gd name="T2" fmla="*/ 2340 w 2370"/>
              <a:gd name="T3" fmla="*/ 2527 h 2934"/>
              <a:gd name="T4" fmla="*/ 2312 w 2370"/>
              <a:gd name="T5" fmla="*/ 2518 h 2934"/>
              <a:gd name="T6" fmla="*/ 2225 w 2370"/>
              <a:gd name="T7" fmla="*/ 2528 h 2934"/>
              <a:gd name="T8" fmla="*/ 2032 w 2370"/>
              <a:gd name="T9" fmla="*/ 1993 h 2934"/>
              <a:gd name="T10" fmla="*/ 1852 w 2370"/>
              <a:gd name="T11" fmla="*/ 1574 h 2934"/>
              <a:gd name="T12" fmla="*/ 1635 w 2370"/>
              <a:gd name="T13" fmla="*/ 1175 h 2934"/>
              <a:gd name="T14" fmla="*/ 1441 w 2370"/>
              <a:gd name="T15" fmla="*/ 895 h 2934"/>
              <a:gd name="T16" fmla="*/ 1233 w 2370"/>
              <a:gd name="T17" fmla="*/ 651 h 2934"/>
              <a:gd name="T18" fmla="*/ 909 w 2370"/>
              <a:gd name="T19" fmla="*/ 365 h 2934"/>
              <a:gd name="T20" fmla="*/ 541 w 2370"/>
              <a:gd name="T21" fmla="*/ 144 h 2934"/>
              <a:gd name="T22" fmla="*/ 291 w 2370"/>
              <a:gd name="T23" fmla="*/ 52 h 2934"/>
              <a:gd name="T24" fmla="*/ 81 w 2370"/>
              <a:gd name="T25" fmla="*/ 7 h 2934"/>
              <a:gd name="T26" fmla="*/ 16 w 2370"/>
              <a:gd name="T27" fmla="*/ 0 h 2934"/>
              <a:gd name="T28" fmla="*/ 0 w 2370"/>
              <a:gd name="T29" fmla="*/ 34 h 2934"/>
              <a:gd name="T30" fmla="*/ 20 w 2370"/>
              <a:gd name="T31" fmla="*/ 56 h 2934"/>
              <a:gd name="T32" fmla="*/ 330 w 2370"/>
              <a:gd name="T33" fmla="*/ 148 h 2934"/>
              <a:gd name="T34" fmla="*/ 707 w 2370"/>
              <a:gd name="T35" fmla="*/ 336 h 2934"/>
              <a:gd name="T36" fmla="*/ 1044 w 2370"/>
              <a:gd name="T37" fmla="*/ 591 h 2934"/>
              <a:gd name="T38" fmla="*/ 1336 w 2370"/>
              <a:gd name="T39" fmla="*/ 903 h 2934"/>
              <a:gd name="T40" fmla="*/ 1464 w 2370"/>
              <a:gd name="T41" fmla="*/ 1076 h 2934"/>
              <a:gd name="T42" fmla="*/ 1685 w 2370"/>
              <a:gd name="T43" fmla="*/ 1446 h 2934"/>
              <a:gd name="T44" fmla="*/ 1869 w 2370"/>
              <a:gd name="T45" fmla="*/ 1834 h 2934"/>
              <a:gd name="T46" fmla="*/ 2062 w 2370"/>
              <a:gd name="T47" fmla="*/ 2337 h 2934"/>
              <a:gd name="T48" fmla="*/ 2085 w 2370"/>
              <a:gd name="T49" fmla="*/ 2549 h 2934"/>
              <a:gd name="T50" fmla="*/ 2025 w 2370"/>
              <a:gd name="T51" fmla="*/ 2562 h 2934"/>
              <a:gd name="T52" fmla="*/ 2005 w 2370"/>
              <a:gd name="T53" fmla="*/ 2601 h 2934"/>
              <a:gd name="T54" fmla="*/ 2016 w 2370"/>
              <a:gd name="T55" fmla="*/ 2633 h 2934"/>
              <a:gd name="T56" fmla="*/ 2018 w 2370"/>
              <a:gd name="T57" fmla="*/ 2635 h 2934"/>
              <a:gd name="T58" fmla="*/ 2204 w 2370"/>
              <a:gd name="T59" fmla="*/ 2851 h 2934"/>
              <a:gd name="T60" fmla="*/ 2279 w 2370"/>
              <a:gd name="T61" fmla="*/ 2931 h 2934"/>
              <a:gd name="T62" fmla="*/ 2325 w 2370"/>
              <a:gd name="T63" fmla="*/ 2923 h 2934"/>
              <a:gd name="T64" fmla="*/ 2342 w 2370"/>
              <a:gd name="T65" fmla="*/ 2891 h 2934"/>
              <a:gd name="T66" fmla="*/ 2369 w 2370"/>
              <a:gd name="T67" fmla="*/ 2606 h 2934"/>
              <a:gd name="T68" fmla="*/ 2362 w 2370"/>
              <a:gd name="T69" fmla="*/ 2578 h 2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70" h="2934">
                <a:moveTo>
                  <a:pt x="2356" y="2573"/>
                </a:moveTo>
                <a:lnTo>
                  <a:pt x="2357" y="2563"/>
                </a:lnTo>
                <a:lnTo>
                  <a:pt x="2353" y="2543"/>
                </a:lnTo>
                <a:lnTo>
                  <a:pt x="2340" y="2527"/>
                </a:lnTo>
                <a:lnTo>
                  <a:pt x="2322" y="2518"/>
                </a:lnTo>
                <a:lnTo>
                  <a:pt x="2312" y="2518"/>
                </a:lnTo>
                <a:lnTo>
                  <a:pt x="2269" y="2523"/>
                </a:lnTo>
                <a:lnTo>
                  <a:pt x="2225" y="2528"/>
                </a:lnTo>
                <a:lnTo>
                  <a:pt x="2151" y="2313"/>
                </a:lnTo>
                <a:lnTo>
                  <a:pt x="2032" y="1993"/>
                </a:lnTo>
                <a:lnTo>
                  <a:pt x="1946" y="1781"/>
                </a:lnTo>
                <a:lnTo>
                  <a:pt x="1852" y="1574"/>
                </a:lnTo>
                <a:lnTo>
                  <a:pt x="1749" y="1372"/>
                </a:lnTo>
                <a:lnTo>
                  <a:pt x="1635" y="1175"/>
                </a:lnTo>
                <a:lnTo>
                  <a:pt x="1510" y="986"/>
                </a:lnTo>
                <a:lnTo>
                  <a:pt x="1441" y="895"/>
                </a:lnTo>
                <a:lnTo>
                  <a:pt x="1376" y="811"/>
                </a:lnTo>
                <a:lnTo>
                  <a:pt x="1233" y="651"/>
                </a:lnTo>
                <a:lnTo>
                  <a:pt x="1078" y="501"/>
                </a:lnTo>
                <a:lnTo>
                  <a:pt x="909" y="365"/>
                </a:lnTo>
                <a:lnTo>
                  <a:pt x="731" y="245"/>
                </a:lnTo>
                <a:lnTo>
                  <a:pt x="541" y="144"/>
                </a:lnTo>
                <a:lnTo>
                  <a:pt x="394" y="85"/>
                </a:lnTo>
                <a:lnTo>
                  <a:pt x="291" y="52"/>
                </a:lnTo>
                <a:lnTo>
                  <a:pt x="187" y="26"/>
                </a:lnTo>
                <a:lnTo>
                  <a:pt x="81" y="7"/>
                </a:lnTo>
                <a:lnTo>
                  <a:pt x="28" y="0"/>
                </a:lnTo>
                <a:lnTo>
                  <a:pt x="16" y="0"/>
                </a:lnTo>
                <a:lnTo>
                  <a:pt x="2" y="15"/>
                </a:lnTo>
                <a:lnTo>
                  <a:pt x="0" y="34"/>
                </a:lnTo>
                <a:lnTo>
                  <a:pt x="10" y="52"/>
                </a:lnTo>
                <a:lnTo>
                  <a:pt x="20" y="56"/>
                </a:lnTo>
                <a:lnTo>
                  <a:pt x="125" y="81"/>
                </a:lnTo>
                <a:lnTo>
                  <a:pt x="330" y="148"/>
                </a:lnTo>
                <a:lnTo>
                  <a:pt x="523" y="232"/>
                </a:lnTo>
                <a:lnTo>
                  <a:pt x="707" y="336"/>
                </a:lnTo>
                <a:lnTo>
                  <a:pt x="881" y="455"/>
                </a:lnTo>
                <a:lnTo>
                  <a:pt x="1044" y="591"/>
                </a:lnTo>
                <a:lnTo>
                  <a:pt x="1196" y="741"/>
                </a:lnTo>
                <a:lnTo>
                  <a:pt x="1336" y="903"/>
                </a:lnTo>
                <a:lnTo>
                  <a:pt x="1401" y="988"/>
                </a:lnTo>
                <a:lnTo>
                  <a:pt x="1464" y="1076"/>
                </a:lnTo>
                <a:lnTo>
                  <a:pt x="1580" y="1258"/>
                </a:lnTo>
                <a:lnTo>
                  <a:pt x="1685" y="1446"/>
                </a:lnTo>
                <a:lnTo>
                  <a:pt x="1780" y="1637"/>
                </a:lnTo>
                <a:lnTo>
                  <a:pt x="1869" y="1834"/>
                </a:lnTo>
                <a:lnTo>
                  <a:pt x="1949" y="2034"/>
                </a:lnTo>
                <a:lnTo>
                  <a:pt x="2062" y="2337"/>
                </a:lnTo>
                <a:lnTo>
                  <a:pt x="2132" y="2541"/>
                </a:lnTo>
                <a:lnTo>
                  <a:pt x="2085" y="2549"/>
                </a:lnTo>
                <a:lnTo>
                  <a:pt x="2037" y="2558"/>
                </a:lnTo>
                <a:lnTo>
                  <a:pt x="2025" y="2562"/>
                </a:lnTo>
                <a:lnTo>
                  <a:pt x="2010" y="2578"/>
                </a:lnTo>
                <a:lnTo>
                  <a:pt x="2005" y="2601"/>
                </a:lnTo>
                <a:lnTo>
                  <a:pt x="2010" y="2624"/>
                </a:lnTo>
                <a:lnTo>
                  <a:pt x="2016" y="2633"/>
                </a:lnTo>
                <a:lnTo>
                  <a:pt x="2016" y="2634"/>
                </a:lnTo>
                <a:lnTo>
                  <a:pt x="2018" y="2635"/>
                </a:lnTo>
                <a:lnTo>
                  <a:pt x="2077" y="2709"/>
                </a:lnTo>
                <a:lnTo>
                  <a:pt x="2204" y="2851"/>
                </a:lnTo>
                <a:lnTo>
                  <a:pt x="2269" y="2921"/>
                </a:lnTo>
                <a:lnTo>
                  <a:pt x="2279" y="2931"/>
                </a:lnTo>
                <a:lnTo>
                  <a:pt x="2303" y="2934"/>
                </a:lnTo>
                <a:lnTo>
                  <a:pt x="2325" y="2923"/>
                </a:lnTo>
                <a:lnTo>
                  <a:pt x="2339" y="2904"/>
                </a:lnTo>
                <a:lnTo>
                  <a:pt x="2342" y="2891"/>
                </a:lnTo>
                <a:lnTo>
                  <a:pt x="2356" y="2748"/>
                </a:lnTo>
                <a:lnTo>
                  <a:pt x="2369" y="2606"/>
                </a:lnTo>
                <a:lnTo>
                  <a:pt x="2370" y="2595"/>
                </a:lnTo>
                <a:lnTo>
                  <a:pt x="2362" y="2578"/>
                </a:lnTo>
                <a:lnTo>
                  <a:pt x="2356" y="2573"/>
                </a:lnTo>
                <a:close/>
              </a:path>
            </a:pathLst>
          </a:custGeom>
          <a:solidFill>
            <a:schemeClr val="accent1"/>
          </a:solidFill>
          <a:ln w="9525">
            <a:noFill/>
            <a:round/>
            <a:headEnd/>
            <a:tailEnd/>
          </a:ln>
        </p:spPr>
        <p:txBody>
          <a:bodyPr vert="horz" wrap="square" lIns="68570" tIns="34286" rIns="68570" bIns="34286" numCol="1" anchor="t" anchorCtr="0" compatLnSpc="1">
            <a:prstTxWarp prst="textNoShape">
              <a:avLst/>
            </a:prstTxWarp>
          </a:bodyPr>
          <a:lstStyle/>
          <a:p>
            <a:pPr defTabSz="914367">
              <a:defRPr/>
            </a:pPr>
            <a:endParaRPr lang="en-US" sz="1350">
              <a:solidFill>
                <a:srgbClr val="505050"/>
              </a:solidFill>
            </a:endParaRPr>
          </a:p>
        </p:txBody>
      </p:sp>
    </p:spTree>
    <p:custDataLst>
      <p:tags r:id="rId1"/>
    </p:custDataLst>
    <p:extLst>
      <p:ext uri="{BB962C8B-B14F-4D97-AF65-F5344CB8AC3E}">
        <p14:creationId xmlns:p14="http://schemas.microsoft.com/office/powerpoint/2010/main" val="99580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393E7B73-823D-469B-9897-E1947E6F8F51}"/>
              </a:ext>
            </a:extLst>
          </p:cNvPr>
          <p:cNvSpPr txBox="1">
            <a:spLocks/>
          </p:cNvSpPr>
          <p:nvPr/>
        </p:nvSpPr>
        <p:spPr>
          <a:xfrm>
            <a:off x="457200" y="322253"/>
            <a:ext cx="11277599"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Popular Stacks</a:t>
            </a:r>
          </a:p>
        </p:txBody>
      </p:sp>
      <p:pic>
        <p:nvPicPr>
          <p:cNvPr id="1030" name="Picture 6" descr="LAMP stack and its advantages | Geekboots">
            <a:extLst>
              <a:ext uri="{FF2B5EF4-FFF2-40B4-BE49-F238E27FC236}">
                <a16:creationId xmlns:a16="http://schemas.microsoft.com/office/drawing/2014/main" id="{2F89219E-1243-4562-8A83-349254E890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1309769"/>
            <a:ext cx="2513308" cy="13613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ADF8D8E-638D-4663-8A49-80D45DD247E1}"/>
              </a:ext>
            </a:extLst>
          </p:cNvPr>
          <p:cNvPicPr>
            <a:picLocks noChangeAspect="1"/>
          </p:cNvPicPr>
          <p:nvPr/>
        </p:nvPicPr>
        <p:blipFill>
          <a:blip r:embed="rId5"/>
          <a:stretch>
            <a:fillRect/>
          </a:stretch>
        </p:blipFill>
        <p:spPr>
          <a:xfrm>
            <a:off x="3748733" y="992251"/>
            <a:ext cx="7517808" cy="5634207"/>
          </a:xfrm>
          <a:prstGeom prst="rect">
            <a:avLst/>
          </a:prstGeom>
        </p:spPr>
      </p:pic>
    </p:spTree>
    <p:custDataLst>
      <p:tags r:id="rId1"/>
    </p:custDataLst>
    <p:extLst>
      <p:ext uri="{BB962C8B-B14F-4D97-AF65-F5344CB8AC3E}">
        <p14:creationId xmlns:p14="http://schemas.microsoft.com/office/powerpoint/2010/main" val="14024314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393E7B73-823D-469B-9897-E1947E6F8F51}"/>
              </a:ext>
            </a:extLst>
          </p:cNvPr>
          <p:cNvSpPr txBox="1">
            <a:spLocks/>
          </p:cNvSpPr>
          <p:nvPr/>
        </p:nvSpPr>
        <p:spPr>
          <a:xfrm>
            <a:off x="457200" y="322253"/>
            <a:ext cx="11277599"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Popular Stacks</a:t>
            </a:r>
          </a:p>
        </p:txBody>
      </p:sp>
      <p:pic>
        <p:nvPicPr>
          <p:cNvPr id="2050" name="Picture 2" descr="How to install LEMP on Ubuntu - Ahex">
            <a:extLst>
              <a:ext uri="{FF2B5EF4-FFF2-40B4-BE49-F238E27FC236}">
                <a16:creationId xmlns:a16="http://schemas.microsoft.com/office/drawing/2014/main" id="{DD610E09-97C1-4E55-823B-A906FAAC2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055" y="2468427"/>
            <a:ext cx="3651520" cy="30128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XAMPP, WAMP, LAMP for Web Application Development | Binary Semantics">
            <a:extLst>
              <a:ext uri="{FF2B5EF4-FFF2-40B4-BE49-F238E27FC236}">
                <a16:creationId xmlns:a16="http://schemas.microsoft.com/office/drawing/2014/main" id="{2F5240C0-2437-462F-974A-C09E5AEB13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1076" y="1255363"/>
            <a:ext cx="7302688" cy="498382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820812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393E7B73-823D-469B-9897-E1947E6F8F51}"/>
              </a:ext>
            </a:extLst>
          </p:cNvPr>
          <p:cNvSpPr txBox="1">
            <a:spLocks/>
          </p:cNvSpPr>
          <p:nvPr/>
        </p:nvSpPr>
        <p:spPr>
          <a:xfrm>
            <a:off x="457200" y="322253"/>
            <a:ext cx="11277599"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Popular Stacks</a:t>
            </a:r>
          </a:p>
        </p:txBody>
      </p:sp>
      <p:pic>
        <p:nvPicPr>
          <p:cNvPr id="5" name="Picture 4" descr="A picture containing map, text&#10;&#10;Description automatically generated">
            <a:extLst>
              <a:ext uri="{FF2B5EF4-FFF2-40B4-BE49-F238E27FC236}">
                <a16:creationId xmlns:a16="http://schemas.microsoft.com/office/drawing/2014/main" id="{A1753466-9391-4665-855D-4A3E3772CBD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007030" y="3025559"/>
            <a:ext cx="8671301" cy="2941287"/>
          </a:xfrm>
          <a:prstGeom prst="rect">
            <a:avLst/>
          </a:prstGeom>
          <a:ln>
            <a:solidFill>
              <a:schemeClr val="tx1"/>
            </a:solidFill>
          </a:ln>
        </p:spPr>
      </p:pic>
      <p:pic>
        <p:nvPicPr>
          <p:cNvPr id="3074" name="Picture 2" descr="7 Good Reasons to use MEAN Stack in your next web project">
            <a:extLst>
              <a:ext uri="{FF2B5EF4-FFF2-40B4-BE49-F238E27FC236}">
                <a16:creationId xmlns:a16="http://schemas.microsoft.com/office/drawing/2014/main" id="{2B9D1EF0-BA14-4640-8D18-33F47289A3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220734"/>
            <a:ext cx="3236563" cy="161209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7323437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38540" y="2295914"/>
            <a:ext cx="10824287" cy="2266172"/>
          </a:xfrm>
        </p:spPr>
        <p:txBody>
          <a:bodyPr/>
          <a:lstStyle/>
          <a:p>
            <a:r>
              <a:rPr lang="en-US" dirty="0"/>
              <a:t>App Service on Linux Architecture</a:t>
            </a:r>
          </a:p>
        </p:txBody>
      </p:sp>
    </p:spTree>
    <p:custDataLst>
      <p:tags r:id="rId1"/>
    </p:custDataLst>
    <p:extLst>
      <p:ext uri="{BB962C8B-B14F-4D97-AF65-F5344CB8AC3E}">
        <p14:creationId xmlns:p14="http://schemas.microsoft.com/office/powerpoint/2010/main" val="428638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66532" y="2344875"/>
            <a:ext cx="8913442" cy="2168251"/>
          </a:xfrm>
        </p:spPr>
        <p:txBody>
          <a:bodyPr/>
          <a:lstStyle/>
          <a:p>
            <a:r>
              <a:rPr lang="en-US" dirty="0"/>
              <a:t>Linux Distributions provided on Azure</a:t>
            </a:r>
          </a:p>
        </p:txBody>
      </p:sp>
    </p:spTree>
    <p:custDataLst>
      <p:tags r:id="rId1"/>
    </p:custDataLst>
    <p:extLst>
      <p:ext uri="{BB962C8B-B14F-4D97-AF65-F5344CB8AC3E}">
        <p14:creationId xmlns:p14="http://schemas.microsoft.com/office/powerpoint/2010/main" val="379418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3720164" y="2801680"/>
            <a:ext cx="7635192" cy="1685526"/>
          </a:xfrm>
          <a:prstGeom prst="rect">
            <a:avLst/>
          </a:prstGeom>
        </p:spPr>
        <p:txBody>
          <a:bodyPr wrap="square">
            <a:spAutoFit/>
          </a:bodyPr>
          <a:lstStyle/>
          <a:p>
            <a:pPr algn="just" defTabSz="914367">
              <a:defRPr/>
            </a:pPr>
            <a:endParaRPr lang="en-US" sz="2400" dirty="0">
              <a:solidFill>
                <a:srgbClr val="0070C0"/>
              </a:solidFill>
            </a:endParaRPr>
          </a:p>
          <a:p>
            <a:pPr marL="690562" indent="-457200" algn="just" defTabSz="914367">
              <a:buFont typeface="Arial" panose="020B0604020202020204" pitchFamily="34" charset="0"/>
              <a:buChar char="•"/>
              <a:defRPr/>
            </a:pPr>
            <a:r>
              <a:rPr lang="en-US" sz="2800" dirty="0"/>
              <a:t>Understand how App Service on Linux is implemented.</a:t>
            </a:r>
          </a:p>
          <a:p>
            <a:pPr algn="just" defTabSz="914367">
              <a:defRPr/>
            </a:pPr>
            <a:endParaRPr lang="en-US" sz="2353" dirty="0">
              <a:solidFill>
                <a:srgbClr val="505050"/>
              </a:solidFill>
              <a:ea typeface="Times New Roman" panose="02020603050405020304" pitchFamily="18" charset="0"/>
            </a:endParaRPr>
          </a:p>
        </p:txBody>
      </p:sp>
      <p:sp>
        <p:nvSpPr>
          <p:cNvPr id="7" name="Title 10">
            <a:extLst>
              <a:ext uri="{FF2B5EF4-FFF2-40B4-BE49-F238E27FC236}">
                <a16:creationId xmlns:a16="http://schemas.microsoft.com/office/drawing/2014/main" id="{C8902AFB-359E-48CA-B171-4380A68EEF14}"/>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a:t>
            </a:r>
            <a:endParaRPr lang="en-US" b="0" spc="0" dirty="0">
              <a:latin typeface="Segoe Semibold"/>
              <a:ea typeface="+mn-ea"/>
              <a:cs typeface="+mn-cs"/>
            </a:endParaRPr>
          </a:p>
        </p:txBody>
      </p:sp>
      <p:pic>
        <p:nvPicPr>
          <p:cNvPr id="6" name="Picture Placeholder 5" descr="A person sitting at a table&#10;&#10;Description automatically generated">
            <a:extLst>
              <a:ext uri="{FF2B5EF4-FFF2-40B4-BE49-F238E27FC236}">
                <a16:creationId xmlns:a16="http://schemas.microsoft.com/office/drawing/2014/main" id="{6436327F-2FF8-4AE3-8EA4-F0BB41CAA19A}"/>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l="55140" r="8714"/>
          <a:stretch/>
        </p:blipFill>
        <p:spPr>
          <a:xfrm>
            <a:off x="0" y="0"/>
            <a:ext cx="3720163" cy="6858000"/>
          </a:xfrm>
        </p:spPr>
      </p:pic>
    </p:spTree>
    <p:custDataLst>
      <p:tags r:id="rId1"/>
    </p:custDataLst>
    <p:extLst>
      <p:ext uri="{BB962C8B-B14F-4D97-AF65-F5344CB8AC3E}">
        <p14:creationId xmlns:p14="http://schemas.microsoft.com/office/powerpoint/2010/main" val="15111072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5A937-6357-458C-9BD9-099AE0A7638B}"/>
              </a:ext>
            </a:extLst>
          </p:cNvPr>
          <p:cNvSpPr>
            <a:spLocks noGrp="1"/>
          </p:cNvSpPr>
          <p:nvPr>
            <p:ph type="title"/>
          </p:nvPr>
        </p:nvSpPr>
        <p:spPr>
          <a:xfrm>
            <a:off x="0" y="4787396"/>
            <a:ext cx="12192000" cy="904863"/>
          </a:xfrm>
          <a:solidFill>
            <a:schemeClr val="accent1"/>
          </a:solidFill>
        </p:spPr>
        <p:txBody>
          <a:bodyPr/>
          <a:lstStyle/>
          <a:p>
            <a:pPr marL="231775"/>
            <a:r>
              <a:rPr lang="en-US" sz="4400" b="0" dirty="0">
                <a:solidFill>
                  <a:schemeClr val="bg2"/>
                </a:solidFill>
                <a:latin typeface="+mn-lt"/>
              </a:rPr>
              <a:t>Video: Web Apps on Linux</a:t>
            </a:r>
          </a:p>
        </p:txBody>
      </p:sp>
      <p:pic>
        <p:nvPicPr>
          <p:cNvPr id="12" name="Picture Placeholder 11" descr="A person sitting in a chair talking on the phone&#10;&#10;Description automatically generated">
            <a:extLst>
              <a:ext uri="{FF2B5EF4-FFF2-40B4-BE49-F238E27FC236}">
                <a16:creationId xmlns:a16="http://schemas.microsoft.com/office/drawing/2014/main" id="{C6DF886D-5527-490A-AE75-71C4A10E0D42}"/>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6921" r="16921"/>
          <a:stretch>
            <a:fillRect/>
          </a:stretch>
        </p:blipFill>
        <p:spPr/>
      </p:pic>
      <p:sp>
        <p:nvSpPr>
          <p:cNvPr id="8" name="TextBox 7">
            <a:extLst>
              <a:ext uri="{FF2B5EF4-FFF2-40B4-BE49-F238E27FC236}">
                <a16:creationId xmlns:a16="http://schemas.microsoft.com/office/drawing/2014/main" id="{80D866A0-0D1F-4ADE-8E72-2E2C87737545}"/>
              </a:ext>
            </a:extLst>
          </p:cNvPr>
          <p:cNvSpPr txBox="1"/>
          <p:nvPr/>
        </p:nvSpPr>
        <p:spPr>
          <a:xfrm>
            <a:off x="5191432" y="439994"/>
            <a:ext cx="7000568" cy="4154984"/>
          </a:xfrm>
          <a:prstGeom prst="rect">
            <a:avLst/>
          </a:prstGeom>
        </p:spPr>
        <p:txBody>
          <a:bodyPr wrap="square" lIns="0" tIns="0" rIns="0" bIns="0" rtlCol="0" anchor="t" anchorCtr="0">
            <a:spAutoFit/>
          </a:bodyPr>
          <a:lstStyle/>
          <a:p>
            <a:r>
              <a:rPr lang="en-US" sz="2800" dirty="0"/>
              <a:t>Watch this video with the class and discuss the main topics presented:</a:t>
            </a:r>
          </a:p>
          <a:p>
            <a:endParaRPr lang="en-US" sz="2800" dirty="0"/>
          </a:p>
          <a:p>
            <a:pPr marL="285750" lvl="0" indent="-285750">
              <a:lnSpc>
                <a:spcPct val="150000"/>
              </a:lnSpc>
              <a:buFont typeface="Arial" panose="020B0604020202020204" pitchFamily="34" charset="0"/>
              <a:buChar char="•"/>
            </a:pPr>
            <a:r>
              <a:rPr lang="en-US" sz="2800" dirty="0"/>
              <a:t>Internal Configuration of </a:t>
            </a:r>
            <a:r>
              <a:rPr lang="en-US" sz="2800" dirty="0" err="1"/>
              <a:t>MegaStamp</a:t>
            </a:r>
            <a:r>
              <a:rPr lang="en-US" sz="2800" dirty="0"/>
              <a:t> as virtual network.</a:t>
            </a:r>
          </a:p>
          <a:p>
            <a:pPr marL="285750" lvl="0" indent="-285750">
              <a:lnSpc>
                <a:spcPct val="150000"/>
              </a:lnSpc>
              <a:buFont typeface="Arial" panose="020B0604020202020204" pitchFamily="34" charset="0"/>
              <a:buChar char="•"/>
            </a:pPr>
            <a:r>
              <a:rPr lang="en-US" sz="2800" dirty="0"/>
              <a:t>Primary Stamp and Linux Stamp.</a:t>
            </a:r>
          </a:p>
          <a:p>
            <a:pPr marL="285750" lvl="0" indent="-285750">
              <a:lnSpc>
                <a:spcPct val="150000"/>
              </a:lnSpc>
              <a:buFont typeface="Arial" panose="020B0604020202020204" pitchFamily="34" charset="0"/>
              <a:buChar char="•"/>
            </a:pPr>
            <a:r>
              <a:rPr lang="en-US" sz="2800" dirty="0"/>
              <a:t>Request Flow.</a:t>
            </a:r>
          </a:p>
          <a:p>
            <a:endParaRPr lang="en-US" dirty="0"/>
          </a:p>
        </p:txBody>
      </p:sp>
      <p:sp>
        <p:nvSpPr>
          <p:cNvPr id="3" name="Rectangle 2">
            <a:extLst>
              <a:ext uri="{FF2B5EF4-FFF2-40B4-BE49-F238E27FC236}">
                <a16:creationId xmlns:a16="http://schemas.microsoft.com/office/drawing/2014/main" id="{C7014E0E-7492-488E-8490-832EE54096C7}"/>
              </a:ext>
            </a:extLst>
          </p:cNvPr>
          <p:cNvSpPr/>
          <p:nvPr/>
        </p:nvSpPr>
        <p:spPr>
          <a:xfrm>
            <a:off x="481781" y="5967022"/>
            <a:ext cx="11208774" cy="646331"/>
          </a:xfrm>
          <a:prstGeom prst="rect">
            <a:avLst/>
          </a:prstGeom>
        </p:spPr>
        <p:txBody>
          <a:bodyPr wrap="square">
            <a:spAutoFit/>
          </a:bodyPr>
          <a:lstStyle/>
          <a:p>
            <a:r>
              <a:rPr lang="en-US" dirty="0">
                <a:hlinkClick r:id="rId5"/>
              </a:rPr>
              <a:t>https://microsoft.sharepoint.com/:f:/t/AppsInfraReadinessCouncil/EvPxvrF76etLjOSwt_GWOIMBFJkPmSa4VzliJtOEYkKvpw?e=Ah2mmJ</a:t>
            </a:r>
            <a:r>
              <a:rPr lang="en-US" dirty="0"/>
              <a:t> </a:t>
            </a:r>
          </a:p>
        </p:txBody>
      </p:sp>
    </p:spTree>
    <p:custDataLst>
      <p:tags r:id="rId1"/>
    </p:custDataLst>
    <p:extLst>
      <p:ext uri="{BB962C8B-B14F-4D97-AF65-F5344CB8AC3E}">
        <p14:creationId xmlns:p14="http://schemas.microsoft.com/office/powerpoint/2010/main" val="247141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47872" y="2823094"/>
            <a:ext cx="2934426" cy="1211813"/>
          </a:xfrm>
        </p:spPr>
        <p:txBody>
          <a:bodyPr/>
          <a:lstStyle/>
          <a:p>
            <a:r>
              <a:rPr lang="en-US" dirty="0"/>
              <a:t>Nginx</a:t>
            </a:r>
          </a:p>
        </p:txBody>
      </p:sp>
    </p:spTree>
    <p:custDataLst>
      <p:tags r:id="rId1"/>
    </p:custDataLst>
    <p:extLst>
      <p:ext uri="{BB962C8B-B14F-4D97-AF65-F5344CB8AC3E}">
        <p14:creationId xmlns:p14="http://schemas.microsoft.com/office/powerpoint/2010/main" val="68110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3720163" y="2767280"/>
            <a:ext cx="8243236" cy="1323439"/>
          </a:xfrm>
          <a:prstGeom prst="rect">
            <a:avLst/>
          </a:prstGeom>
        </p:spPr>
        <p:txBody>
          <a:bodyPr wrap="square">
            <a:spAutoFit/>
          </a:bodyPr>
          <a:lstStyle/>
          <a:p>
            <a:pPr algn="just" defTabSz="914367">
              <a:defRPr/>
            </a:pPr>
            <a:endParaRPr lang="en-US" sz="2400" dirty="0">
              <a:solidFill>
                <a:srgbClr val="0070C0"/>
              </a:solidFill>
            </a:endParaRPr>
          </a:p>
          <a:p>
            <a:pPr marL="690562" indent="-457200" algn="just" defTabSz="914367">
              <a:buFont typeface="Arial" panose="020B0604020202020204" pitchFamily="34" charset="0"/>
              <a:buChar char="•"/>
              <a:defRPr/>
            </a:pPr>
            <a:r>
              <a:rPr lang="en-US" sz="2800" dirty="0"/>
              <a:t>Explain how routing is passed from the frontend using Nginx.</a:t>
            </a:r>
            <a:endParaRPr lang="en-US" sz="2800" dirty="0">
              <a:solidFill>
                <a:srgbClr val="505050"/>
              </a:solidFill>
              <a:ea typeface="Times New Roman" panose="02020603050405020304" pitchFamily="18" charset="0"/>
            </a:endParaRPr>
          </a:p>
        </p:txBody>
      </p:sp>
      <p:sp>
        <p:nvSpPr>
          <p:cNvPr id="7" name="Title 10">
            <a:extLst>
              <a:ext uri="{FF2B5EF4-FFF2-40B4-BE49-F238E27FC236}">
                <a16:creationId xmlns:a16="http://schemas.microsoft.com/office/drawing/2014/main" id="{C8902AFB-359E-48CA-B171-4380A68EEF14}"/>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a:t>
            </a:r>
            <a:endParaRPr lang="en-US" b="0" spc="0" dirty="0">
              <a:latin typeface="Segoe Semibold"/>
              <a:ea typeface="+mn-ea"/>
              <a:cs typeface="+mn-cs"/>
            </a:endParaRPr>
          </a:p>
        </p:txBody>
      </p:sp>
      <p:pic>
        <p:nvPicPr>
          <p:cNvPr id="15" name="Picture Placeholder 14" descr="A person sitting at a table in front of a computer&#10;&#10;Description automatically generated">
            <a:extLst>
              <a:ext uri="{FF2B5EF4-FFF2-40B4-BE49-F238E27FC236}">
                <a16:creationId xmlns:a16="http://schemas.microsoft.com/office/drawing/2014/main" id="{DBE5E505-E1DF-43F4-9547-A2B9D2C3A15A}"/>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9323" r="9323"/>
          <a:stretch>
            <a:fillRect/>
          </a:stretch>
        </p:blipFill>
        <p:spPr/>
      </p:pic>
    </p:spTree>
    <p:custDataLst>
      <p:tags r:id="rId1"/>
    </p:custDataLst>
    <p:extLst>
      <p:ext uri="{BB962C8B-B14F-4D97-AF65-F5344CB8AC3E}">
        <p14:creationId xmlns:p14="http://schemas.microsoft.com/office/powerpoint/2010/main" val="4185508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3FE3A9-28DA-4A8E-A952-8F18774E7489}"/>
              </a:ext>
            </a:extLst>
          </p:cNvPr>
          <p:cNvSpPr txBox="1"/>
          <p:nvPr/>
        </p:nvSpPr>
        <p:spPr>
          <a:xfrm>
            <a:off x="457200" y="1839351"/>
            <a:ext cx="5915608" cy="4708981"/>
          </a:xfrm>
          <a:prstGeom prst="rect">
            <a:avLst/>
          </a:prstGeom>
        </p:spPr>
        <p:txBody>
          <a:bodyPr wrap="square" lIns="0" tIns="0" rIns="0" bIns="0" rtlCol="0" anchor="t" anchorCtr="0">
            <a:spAutoFit/>
          </a:bodyPr>
          <a:lstStyle/>
          <a:p>
            <a:r>
              <a:rPr lang="en-US" sz="2400" dirty="0"/>
              <a:t>Nginx is an open source web server and reverse proxy which is lightweight and versatile. </a:t>
            </a:r>
          </a:p>
          <a:p>
            <a:r>
              <a:rPr lang="en-US" sz="2400" dirty="0"/>
              <a:t>Load-balancing, caching, and SSL encryption are features that are included as well. </a:t>
            </a:r>
          </a:p>
          <a:p>
            <a:r>
              <a:rPr lang="en-US" sz="2400" dirty="0"/>
              <a:t>On Azure App Services on Linux, the software is used as a reverse proxy to route requests from our front-end servers to the customers application. </a:t>
            </a:r>
          </a:p>
          <a:p>
            <a:r>
              <a:rPr lang="en-US" sz="2400" dirty="0"/>
              <a:t>Some of our Docker images also include Nginx as a web server.</a:t>
            </a:r>
          </a:p>
          <a:p>
            <a:endParaRPr lang="en-US" dirty="0"/>
          </a:p>
        </p:txBody>
      </p:sp>
      <p:sp>
        <p:nvSpPr>
          <p:cNvPr id="4" name="Title 1">
            <a:extLst>
              <a:ext uri="{FF2B5EF4-FFF2-40B4-BE49-F238E27FC236}">
                <a16:creationId xmlns:a16="http://schemas.microsoft.com/office/drawing/2014/main" id="{B2AE8421-1005-4FF1-8F86-9134D73CA110}"/>
              </a:ext>
            </a:extLst>
          </p:cNvPr>
          <p:cNvSpPr txBox="1">
            <a:spLocks/>
          </p:cNvSpPr>
          <p:nvPr/>
        </p:nvSpPr>
        <p:spPr>
          <a:xfrm>
            <a:off x="457200" y="457200"/>
            <a:ext cx="1705897"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Nginx </a:t>
            </a:r>
          </a:p>
        </p:txBody>
      </p:sp>
      <p:pic>
        <p:nvPicPr>
          <p:cNvPr id="8" name="Picture Placeholder 7" descr="An open computer sitting on top of a table&#10;&#10;Description automatically generated">
            <a:extLst>
              <a:ext uri="{FF2B5EF4-FFF2-40B4-BE49-F238E27FC236}">
                <a16:creationId xmlns:a16="http://schemas.microsoft.com/office/drawing/2014/main" id="{BA3D2AD3-24B2-4A4A-8ECE-8026004D6228}"/>
              </a:ext>
            </a:extLst>
          </p:cNvPr>
          <p:cNvPicPr>
            <a:picLocks noGrp="1" noChangeAspect="1"/>
          </p:cNvPicPr>
          <p:nvPr>
            <p:ph type="pic" sz="quarter" idx="27"/>
          </p:nvPr>
        </p:nvPicPr>
        <p:blipFill rotWithShape="1">
          <a:blip r:embed="rId3">
            <a:extLst>
              <a:ext uri="{28A0092B-C50C-407E-A947-70E740481C1C}">
                <a14:useLocalDpi xmlns:a14="http://schemas.microsoft.com/office/drawing/2010/main" val="0"/>
              </a:ext>
            </a:extLst>
          </a:blip>
          <a:srcRect l="22838" r="5126"/>
          <a:stretch/>
        </p:blipFill>
        <p:spPr>
          <a:xfrm>
            <a:off x="6809222" y="1839351"/>
            <a:ext cx="5409100" cy="5007646"/>
          </a:xfrm>
        </p:spPr>
      </p:pic>
    </p:spTree>
    <p:custDataLst>
      <p:tags r:id="rId1"/>
    </p:custDataLst>
    <p:extLst>
      <p:ext uri="{BB962C8B-B14F-4D97-AF65-F5344CB8AC3E}">
        <p14:creationId xmlns:p14="http://schemas.microsoft.com/office/powerpoint/2010/main" val="243063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31A103F-EEF5-445E-837E-974AF65B15D2}"/>
              </a:ext>
            </a:extLst>
          </p:cNvPr>
          <p:cNvSpPr txBox="1">
            <a:spLocks/>
          </p:cNvSpPr>
          <p:nvPr/>
        </p:nvSpPr>
        <p:spPr>
          <a:xfrm>
            <a:off x="457200" y="457200"/>
            <a:ext cx="11277599"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Nginx Reverse Proxy</a:t>
            </a:r>
          </a:p>
        </p:txBody>
      </p:sp>
      <p:sp>
        <p:nvSpPr>
          <p:cNvPr id="6" name="TextBox 5">
            <a:extLst>
              <a:ext uri="{FF2B5EF4-FFF2-40B4-BE49-F238E27FC236}">
                <a16:creationId xmlns:a16="http://schemas.microsoft.com/office/drawing/2014/main" id="{CD44179C-BE90-427D-9020-3DD2DBFFB36C}"/>
              </a:ext>
            </a:extLst>
          </p:cNvPr>
          <p:cNvSpPr txBox="1"/>
          <p:nvPr/>
        </p:nvSpPr>
        <p:spPr>
          <a:xfrm>
            <a:off x="665018" y="1672936"/>
            <a:ext cx="6109855" cy="4842164"/>
          </a:xfrm>
          <a:prstGeom prst="rect">
            <a:avLst/>
          </a:prstGeom>
        </p:spPr>
        <p:txBody>
          <a:bodyPr wrap="square" lIns="0" tIns="0" rIns="0" bIns="0" rtlCol="0" anchor="t" anchorCtr="0">
            <a:spAutoFit/>
          </a:bodyPr>
          <a:lstStyle/>
          <a:p>
            <a:endParaRPr lang="en-US" dirty="0"/>
          </a:p>
        </p:txBody>
      </p:sp>
      <p:sp>
        <p:nvSpPr>
          <p:cNvPr id="10" name="Rectangle 9">
            <a:extLst>
              <a:ext uri="{FF2B5EF4-FFF2-40B4-BE49-F238E27FC236}">
                <a16:creationId xmlns:a16="http://schemas.microsoft.com/office/drawing/2014/main" id="{08C6056A-87D3-4E31-9381-36C259D39D46}"/>
              </a:ext>
            </a:extLst>
          </p:cNvPr>
          <p:cNvSpPr/>
          <p:nvPr/>
        </p:nvSpPr>
        <p:spPr>
          <a:xfrm>
            <a:off x="457199" y="1490845"/>
            <a:ext cx="6317673" cy="5078313"/>
          </a:xfrm>
          <a:prstGeom prst="rect">
            <a:avLst/>
          </a:prstGeom>
        </p:spPr>
        <p:txBody>
          <a:bodyPr wrap="square">
            <a:spAutoFit/>
          </a:bodyPr>
          <a:lstStyle/>
          <a:p>
            <a:r>
              <a:rPr lang="en-US" dirty="0"/>
              <a:t>A reverse proxy is used to route requests between one server to another. </a:t>
            </a:r>
          </a:p>
          <a:p>
            <a:r>
              <a:rPr lang="en-US" dirty="0"/>
              <a:t>The requests are intercepted and then forwarded based on routes specified in the configurations. </a:t>
            </a:r>
          </a:p>
          <a:p>
            <a:endParaRPr lang="en-US" dirty="0"/>
          </a:p>
          <a:p>
            <a:r>
              <a:rPr lang="en-US" dirty="0"/>
              <a:t>An example of a typical Nginx reverse proxy configuration can be seen below.</a:t>
            </a:r>
          </a:p>
          <a:p>
            <a:endParaRPr lang="en-US" dirty="0"/>
          </a:p>
          <a:p>
            <a:r>
              <a:rPr lang="en-US" dirty="0"/>
              <a:t>This Nginx reverse proxy is configured with the following:</a:t>
            </a:r>
          </a:p>
          <a:p>
            <a:endParaRPr lang="en-US" dirty="0"/>
          </a:p>
          <a:p>
            <a:pPr marL="285750" lvl="0" indent="-285750">
              <a:buFont typeface="Arial" panose="020B0604020202020204" pitchFamily="34" charset="0"/>
              <a:buChar char="•"/>
            </a:pPr>
            <a:r>
              <a:rPr lang="en-US" dirty="0"/>
              <a:t>Domain name of "</a:t>
            </a:r>
            <a:r>
              <a:rPr lang="en-US" u="sng" dirty="0">
                <a:hlinkClick r:id="rId3"/>
              </a:rPr>
              <a:t>www.example.com</a:t>
            </a:r>
            <a:r>
              <a:rPr lang="en-US" dirty="0"/>
              <a:t> "</a:t>
            </a:r>
          </a:p>
          <a:p>
            <a:pPr marL="285750" lvl="0" indent="-285750">
              <a:buFont typeface="Arial" panose="020B0604020202020204" pitchFamily="34" charset="0"/>
              <a:buChar char="•"/>
            </a:pPr>
            <a:r>
              <a:rPr lang="en-US" dirty="0"/>
              <a:t>Listens on port 443 for requests.</a:t>
            </a:r>
          </a:p>
          <a:p>
            <a:pPr marL="285750" lvl="0" indent="-285750">
              <a:buFont typeface="Arial" panose="020B0604020202020204" pitchFamily="34" charset="0"/>
              <a:buChar char="•"/>
            </a:pPr>
            <a:r>
              <a:rPr lang="en-US" dirty="0"/>
              <a:t>Path to self-signed SSL certificate.</a:t>
            </a:r>
          </a:p>
          <a:p>
            <a:pPr marL="285750" lvl="0" indent="-285750">
              <a:buFont typeface="Arial" panose="020B0604020202020204" pitchFamily="34" charset="0"/>
              <a:buChar char="•"/>
            </a:pPr>
            <a:r>
              <a:rPr lang="en-US" dirty="0"/>
              <a:t>Allowed SSL ciphers/protocols.</a:t>
            </a:r>
          </a:p>
          <a:p>
            <a:pPr marL="285750" lvl="0" indent="-285750">
              <a:buFont typeface="Arial" panose="020B0604020202020204" pitchFamily="34" charset="0"/>
              <a:buChar char="•"/>
            </a:pPr>
            <a:r>
              <a:rPr lang="en-US" dirty="0"/>
              <a:t>A location directive for specifying "/". This means that the rule will apply to all requests.</a:t>
            </a:r>
          </a:p>
          <a:p>
            <a:pPr marL="285750" lvl="0" indent="-285750">
              <a:buFont typeface="Arial" panose="020B0604020202020204" pitchFamily="34" charset="0"/>
              <a:buChar char="•"/>
            </a:pPr>
            <a:r>
              <a:rPr lang="en-US" dirty="0"/>
              <a:t>The </a:t>
            </a:r>
            <a:r>
              <a:rPr lang="en-US" dirty="0" err="1"/>
              <a:t>proxy_pass</a:t>
            </a:r>
            <a:r>
              <a:rPr lang="en-US" dirty="0"/>
              <a:t> with the server to route the request to.</a:t>
            </a:r>
          </a:p>
          <a:p>
            <a:endParaRPr lang="en-US" dirty="0"/>
          </a:p>
        </p:txBody>
      </p:sp>
      <p:sp>
        <p:nvSpPr>
          <p:cNvPr id="12" name="Rectangle 11">
            <a:extLst>
              <a:ext uri="{FF2B5EF4-FFF2-40B4-BE49-F238E27FC236}">
                <a16:creationId xmlns:a16="http://schemas.microsoft.com/office/drawing/2014/main" id="{1E8C57DA-3E80-487E-ABA4-3A1E2DABD25A}"/>
              </a:ext>
            </a:extLst>
          </p:cNvPr>
          <p:cNvSpPr/>
          <p:nvPr/>
        </p:nvSpPr>
        <p:spPr>
          <a:xfrm>
            <a:off x="6908949" y="1834974"/>
            <a:ext cx="4825850" cy="3693319"/>
          </a:xfrm>
          <a:prstGeom prst="rect">
            <a:avLst/>
          </a:prstGeom>
          <a:solidFill>
            <a:schemeClr val="tx1"/>
          </a:solidFill>
        </p:spPr>
        <p:txBody>
          <a:bodyPr wrap="square">
            <a:spAutoFit/>
          </a:bodyPr>
          <a:lstStyle/>
          <a:p>
            <a:r>
              <a:rPr lang="en-US" dirty="0">
                <a:solidFill>
                  <a:schemeClr val="bg2"/>
                </a:solidFill>
              </a:rPr>
              <a:t>server {</a:t>
            </a:r>
          </a:p>
          <a:p>
            <a:r>
              <a:rPr lang="en-US" dirty="0">
                <a:solidFill>
                  <a:schemeClr val="bg2"/>
                </a:solidFill>
              </a:rPr>
              <a:t>    listen              443 </a:t>
            </a:r>
            <a:r>
              <a:rPr lang="en-US" dirty="0" err="1">
                <a:solidFill>
                  <a:schemeClr val="bg2"/>
                </a:solidFill>
              </a:rPr>
              <a:t>ssl</a:t>
            </a:r>
            <a:r>
              <a:rPr lang="en-US" dirty="0">
                <a:solidFill>
                  <a:schemeClr val="bg2"/>
                </a:solidFill>
              </a:rPr>
              <a:t>;</a:t>
            </a:r>
          </a:p>
          <a:p>
            <a:r>
              <a:rPr lang="en-US" dirty="0">
                <a:solidFill>
                  <a:schemeClr val="bg2"/>
                </a:solidFill>
              </a:rPr>
              <a:t>    </a:t>
            </a:r>
            <a:r>
              <a:rPr lang="en-US" dirty="0" err="1">
                <a:solidFill>
                  <a:schemeClr val="bg2"/>
                </a:solidFill>
              </a:rPr>
              <a:t>server_name</a:t>
            </a:r>
            <a:r>
              <a:rPr lang="en-US" dirty="0">
                <a:solidFill>
                  <a:schemeClr val="bg2"/>
                </a:solidFill>
              </a:rPr>
              <a:t>         </a:t>
            </a:r>
            <a:r>
              <a:rPr lang="en-US" u="sng" dirty="0">
                <a:solidFill>
                  <a:schemeClr val="bg2"/>
                </a:solidFill>
              </a:rPr>
              <a:t>www.example.com</a:t>
            </a:r>
            <a:r>
              <a:rPr lang="en-US" dirty="0">
                <a:solidFill>
                  <a:schemeClr val="bg2"/>
                </a:solidFill>
              </a:rPr>
              <a:t>;</a:t>
            </a:r>
          </a:p>
          <a:p>
            <a:r>
              <a:rPr lang="en-US" dirty="0">
                <a:solidFill>
                  <a:schemeClr val="bg2"/>
                </a:solidFill>
              </a:rPr>
              <a:t>    </a:t>
            </a:r>
            <a:r>
              <a:rPr lang="en-US" dirty="0" err="1">
                <a:solidFill>
                  <a:schemeClr val="bg2"/>
                </a:solidFill>
              </a:rPr>
              <a:t>ssl_certificate</a:t>
            </a:r>
            <a:r>
              <a:rPr lang="en-US" dirty="0">
                <a:solidFill>
                  <a:schemeClr val="bg2"/>
                </a:solidFill>
              </a:rPr>
              <a:t> /</a:t>
            </a:r>
            <a:r>
              <a:rPr lang="en-US" dirty="0" err="1">
                <a:solidFill>
                  <a:schemeClr val="bg2"/>
                </a:solidFill>
              </a:rPr>
              <a:t>etc</a:t>
            </a:r>
            <a:r>
              <a:rPr lang="en-US" dirty="0">
                <a:solidFill>
                  <a:schemeClr val="bg2"/>
                </a:solidFill>
              </a:rPr>
              <a:t>/</a:t>
            </a:r>
            <a:r>
              <a:rPr lang="en-US" dirty="0" err="1">
                <a:solidFill>
                  <a:schemeClr val="bg2"/>
                </a:solidFill>
              </a:rPr>
              <a:t>ssl</a:t>
            </a:r>
            <a:r>
              <a:rPr lang="en-US" dirty="0">
                <a:solidFill>
                  <a:schemeClr val="bg2"/>
                </a:solidFill>
              </a:rPr>
              <a:t>/certs/nginx-selfsigned.crt;</a:t>
            </a:r>
          </a:p>
          <a:p>
            <a:r>
              <a:rPr lang="en-US" dirty="0">
                <a:solidFill>
                  <a:schemeClr val="bg2"/>
                </a:solidFill>
              </a:rPr>
              <a:t>    </a:t>
            </a:r>
            <a:r>
              <a:rPr lang="en-US" dirty="0" err="1">
                <a:solidFill>
                  <a:schemeClr val="bg2"/>
                </a:solidFill>
              </a:rPr>
              <a:t>ssl_certificate_key</a:t>
            </a:r>
            <a:r>
              <a:rPr lang="en-US" dirty="0">
                <a:solidFill>
                  <a:schemeClr val="bg2"/>
                </a:solidFill>
              </a:rPr>
              <a:t> /</a:t>
            </a:r>
            <a:r>
              <a:rPr lang="en-US" dirty="0" err="1">
                <a:solidFill>
                  <a:schemeClr val="bg2"/>
                </a:solidFill>
              </a:rPr>
              <a:t>etc</a:t>
            </a:r>
            <a:r>
              <a:rPr lang="en-US" dirty="0">
                <a:solidFill>
                  <a:schemeClr val="bg2"/>
                </a:solidFill>
              </a:rPr>
              <a:t>/</a:t>
            </a:r>
            <a:r>
              <a:rPr lang="en-US" dirty="0" err="1">
                <a:solidFill>
                  <a:schemeClr val="bg2"/>
                </a:solidFill>
              </a:rPr>
              <a:t>ssl</a:t>
            </a:r>
            <a:r>
              <a:rPr lang="en-US" dirty="0">
                <a:solidFill>
                  <a:schemeClr val="bg2"/>
                </a:solidFill>
              </a:rPr>
              <a:t>/private/</a:t>
            </a:r>
            <a:r>
              <a:rPr lang="en-US" dirty="0" err="1">
                <a:solidFill>
                  <a:schemeClr val="bg2"/>
                </a:solidFill>
              </a:rPr>
              <a:t>nginx-selfsigned.key</a:t>
            </a:r>
            <a:r>
              <a:rPr lang="en-US" dirty="0">
                <a:solidFill>
                  <a:schemeClr val="bg2"/>
                </a:solidFill>
              </a:rPr>
              <a:t>;    </a:t>
            </a:r>
          </a:p>
          <a:p>
            <a:r>
              <a:rPr lang="en-US" dirty="0">
                <a:solidFill>
                  <a:schemeClr val="bg2"/>
                </a:solidFill>
              </a:rPr>
              <a:t>    </a:t>
            </a:r>
            <a:r>
              <a:rPr lang="en-US" dirty="0" err="1">
                <a:solidFill>
                  <a:schemeClr val="bg2"/>
                </a:solidFill>
              </a:rPr>
              <a:t>ssl_protocols</a:t>
            </a:r>
            <a:r>
              <a:rPr lang="en-US" dirty="0">
                <a:solidFill>
                  <a:schemeClr val="bg2"/>
                </a:solidFill>
              </a:rPr>
              <a:t>       TLSv1 TLSv1.1 TLSv1.2;</a:t>
            </a:r>
          </a:p>
          <a:p>
            <a:r>
              <a:rPr lang="en-US" dirty="0">
                <a:solidFill>
                  <a:schemeClr val="bg2"/>
                </a:solidFill>
              </a:rPr>
              <a:t>    </a:t>
            </a:r>
            <a:r>
              <a:rPr lang="en-US" dirty="0" err="1">
                <a:solidFill>
                  <a:schemeClr val="bg2"/>
                </a:solidFill>
              </a:rPr>
              <a:t>ssl_ciphers</a:t>
            </a:r>
            <a:r>
              <a:rPr lang="en-US" dirty="0">
                <a:solidFill>
                  <a:schemeClr val="bg2"/>
                </a:solidFill>
              </a:rPr>
              <a:t>         HIGH:!</a:t>
            </a:r>
            <a:r>
              <a:rPr lang="en-US" dirty="0" err="1">
                <a:solidFill>
                  <a:schemeClr val="bg2"/>
                </a:solidFill>
              </a:rPr>
              <a:t>aNULL</a:t>
            </a:r>
            <a:r>
              <a:rPr lang="en-US" dirty="0">
                <a:solidFill>
                  <a:schemeClr val="bg2"/>
                </a:solidFill>
              </a:rPr>
              <a:t>:!MD5;</a:t>
            </a:r>
          </a:p>
          <a:p>
            <a:r>
              <a:rPr lang="en-US" dirty="0">
                <a:solidFill>
                  <a:schemeClr val="bg2"/>
                </a:solidFill>
              </a:rPr>
              <a:t>    </a:t>
            </a:r>
          </a:p>
          <a:p>
            <a:r>
              <a:rPr lang="en-US" dirty="0">
                <a:solidFill>
                  <a:schemeClr val="bg2"/>
                </a:solidFill>
              </a:rPr>
              <a:t>    location  / {</a:t>
            </a:r>
          </a:p>
          <a:p>
            <a:r>
              <a:rPr lang="en-US" dirty="0">
                <a:solidFill>
                  <a:schemeClr val="bg2"/>
                </a:solidFill>
              </a:rPr>
              <a:t>    </a:t>
            </a:r>
            <a:r>
              <a:rPr lang="en-US" dirty="0" err="1">
                <a:solidFill>
                  <a:schemeClr val="bg2"/>
                </a:solidFill>
              </a:rPr>
              <a:t>proxy_pass</a:t>
            </a:r>
            <a:r>
              <a:rPr lang="en-US" dirty="0">
                <a:solidFill>
                  <a:schemeClr val="bg2"/>
                </a:solidFill>
              </a:rPr>
              <a:t>  </a:t>
            </a:r>
            <a:r>
              <a:rPr lang="en-US" u="sng" dirty="0">
                <a:solidFill>
                  <a:schemeClr val="bg2"/>
                </a:solidFill>
                <a:hlinkClick r:id="rId4">
                  <a:extLst>
                    <a:ext uri="{A12FA001-AC4F-418D-AE19-62706E023703}">
                      <ahyp:hlinkClr xmlns:ahyp="http://schemas.microsoft.com/office/drawing/2018/hyperlinkcolor" val="tx"/>
                    </a:ext>
                  </a:extLst>
                </a:hlinkClick>
              </a:rPr>
              <a:t>http://localhost:4000/</a:t>
            </a:r>
            <a:r>
              <a:rPr lang="en-US" dirty="0">
                <a:solidFill>
                  <a:schemeClr val="bg2"/>
                </a:solidFill>
              </a:rPr>
              <a:t>;</a:t>
            </a:r>
          </a:p>
          <a:p>
            <a:r>
              <a:rPr lang="en-US" dirty="0">
                <a:solidFill>
                  <a:schemeClr val="bg2"/>
                </a:solidFill>
              </a:rPr>
              <a:t>    }</a:t>
            </a:r>
          </a:p>
        </p:txBody>
      </p:sp>
    </p:spTree>
    <p:custDataLst>
      <p:tags r:id="rId1"/>
    </p:custDataLst>
    <p:extLst>
      <p:ext uri="{BB962C8B-B14F-4D97-AF65-F5344CB8AC3E}">
        <p14:creationId xmlns:p14="http://schemas.microsoft.com/office/powerpoint/2010/main" val="109929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C8902AFB-359E-48CA-B171-4380A68EEF14}"/>
              </a:ext>
            </a:extLst>
          </p:cNvPr>
          <p:cNvSpPr txBox="1">
            <a:spLocks/>
          </p:cNvSpPr>
          <p:nvPr/>
        </p:nvSpPr>
        <p:spPr>
          <a:xfrm>
            <a:off x="4099205" y="374720"/>
            <a:ext cx="4061570"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Proxy Buffering</a:t>
            </a:r>
          </a:p>
        </p:txBody>
      </p:sp>
      <p:pic>
        <p:nvPicPr>
          <p:cNvPr id="8" name="Picture Placeholder 7" descr="A person standing in front of a computer&#10;&#10;Description automatically generated">
            <a:extLst>
              <a:ext uri="{FF2B5EF4-FFF2-40B4-BE49-F238E27FC236}">
                <a16:creationId xmlns:a16="http://schemas.microsoft.com/office/drawing/2014/main" id="{501FE45B-40A9-46A5-8931-2F3A472917C5}"/>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18273" r="373"/>
          <a:stretch/>
        </p:blipFill>
        <p:spPr>
          <a:xfrm>
            <a:off x="0" y="0"/>
            <a:ext cx="3720163" cy="6858000"/>
          </a:xfrm>
        </p:spPr>
      </p:pic>
      <p:sp>
        <p:nvSpPr>
          <p:cNvPr id="4" name="TextBox 3">
            <a:extLst>
              <a:ext uri="{FF2B5EF4-FFF2-40B4-BE49-F238E27FC236}">
                <a16:creationId xmlns:a16="http://schemas.microsoft.com/office/drawing/2014/main" id="{6120DB1D-3BA5-40BD-BF4B-3EC11817366C}"/>
              </a:ext>
            </a:extLst>
          </p:cNvPr>
          <p:cNvSpPr txBox="1"/>
          <p:nvPr/>
        </p:nvSpPr>
        <p:spPr>
          <a:xfrm>
            <a:off x="4099205" y="1550568"/>
            <a:ext cx="7820653" cy="2769989"/>
          </a:xfrm>
          <a:prstGeom prst="rect">
            <a:avLst/>
          </a:prstGeom>
        </p:spPr>
        <p:txBody>
          <a:bodyPr wrap="square" lIns="0" tIns="0" rIns="0" bIns="0" rtlCol="0" anchor="t" anchorCtr="0">
            <a:spAutoFit/>
          </a:bodyPr>
          <a:lstStyle/>
          <a:p>
            <a:r>
              <a:rPr lang="en-US" sz="2000" dirty="0"/>
              <a:t>Nginx buffers responses by default which helps with performance for slow clients. </a:t>
            </a:r>
          </a:p>
          <a:p>
            <a:r>
              <a:rPr lang="en-US" sz="2000" dirty="0"/>
              <a:t>This can, however, waste server time if the response is passed synchronously from Nginx to the client. </a:t>
            </a:r>
          </a:p>
          <a:p>
            <a:endParaRPr lang="en-US" sz="2000" dirty="0"/>
          </a:p>
          <a:p>
            <a:r>
              <a:rPr lang="en-US" sz="2000" dirty="0"/>
              <a:t>Users can modify the buffers by using the following directives.</a:t>
            </a:r>
          </a:p>
          <a:p>
            <a:endParaRPr lang="en-US" sz="2000" dirty="0"/>
          </a:p>
          <a:p>
            <a:pPr marL="285750" lvl="0" indent="-285750">
              <a:buFont typeface="Arial" panose="020B0604020202020204" pitchFamily="34" charset="0"/>
              <a:buChar char="•"/>
            </a:pPr>
            <a:r>
              <a:rPr lang="en-US" sz="2000" dirty="0" err="1"/>
              <a:t>proxy_buffers</a:t>
            </a:r>
            <a:endParaRPr lang="en-US" sz="2000" dirty="0"/>
          </a:p>
          <a:p>
            <a:pPr marL="285750" lvl="0" indent="-285750">
              <a:buFont typeface="Arial" panose="020B0604020202020204" pitchFamily="34" charset="0"/>
              <a:buChar char="•"/>
            </a:pPr>
            <a:r>
              <a:rPr lang="en-US" sz="2000" dirty="0" err="1"/>
              <a:t>proxy_buffer_size</a:t>
            </a:r>
            <a:endParaRPr lang="en-US" sz="2000" dirty="0"/>
          </a:p>
        </p:txBody>
      </p:sp>
      <p:sp>
        <p:nvSpPr>
          <p:cNvPr id="2" name="Rectangle 1">
            <a:extLst>
              <a:ext uri="{FF2B5EF4-FFF2-40B4-BE49-F238E27FC236}">
                <a16:creationId xmlns:a16="http://schemas.microsoft.com/office/drawing/2014/main" id="{1B3E021A-16C6-4EFD-8B33-421325188030}"/>
              </a:ext>
            </a:extLst>
          </p:cNvPr>
          <p:cNvSpPr/>
          <p:nvPr/>
        </p:nvSpPr>
        <p:spPr>
          <a:xfrm>
            <a:off x="6764482" y="4333009"/>
            <a:ext cx="3834691" cy="193013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bg2"/>
                </a:solidFill>
              </a:rPr>
              <a:t>location /some/path/ { </a:t>
            </a:r>
          </a:p>
          <a:p>
            <a:r>
              <a:rPr lang="en-US" dirty="0">
                <a:solidFill>
                  <a:schemeClr val="bg2"/>
                </a:solidFill>
              </a:rPr>
              <a:t>    </a:t>
            </a:r>
            <a:r>
              <a:rPr lang="en-US" dirty="0" err="1">
                <a:solidFill>
                  <a:schemeClr val="bg2"/>
                </a:solidFill>
              </a:rPr>
              <a:t>proxy_buffers</a:t>
            </a:r>
            <a:r>
              <a:rPr lang="en-US" dirty="0">
                <a:solidFill>
                  <a:schemeClr val="bg2"/>
                </a:solidFill>
              </a:rPr>
              <a:t> 16 4k; </a:t>
            </a:r>
          </a:p>
          <a:p>
            <a:r>
              <a:rPr lang="en-US" dirty="0">
                <a:solidFill>
                  <a:schemeClr val="bg2"/>
                </a:solidFill>
              </a:rPr>
              <a:t>    </a:t>
            </a:r>
            <a:r>
              <a:rPr lang="en-US" dirty="0" err="1">
                <a:solidFill>
                  <a:schemeClr val="bg2"/>
                </a:solidFill>
              </a:rPr>
              <a:t>proxy_buffer_size</a:t>
            </a:r>
            <a:r>
              <a:rPr lang="en-US" dirty="0">
                <a:solidFill>
                  <a:schemeClr val="bg2"/>
                </a:solidFill>
              </a:rPr>
              <a:t> 2k; </a:t>
            </a:r>
          </a:p>
          <a:p>
            <a:r>
              <a:rPr lang="en-US" dirty="0">
                <a:solidFill>
                  <a:schemeClr val="bg2"/>
                </a:solidFill>
              </a:rPr>
              <a:t>    </a:t>
            </a:r>
            <a:r>
              <a:rPr lang="en-US" dirty="0" err="1">
                <a:solidFill>
                  <a:schemeClr val="bg2"/>
                </a:solidFill>
              </a:rPr>
              <a:t>proxy_pass</a:t>
            </a:r>
            <a:r>
              <a:rPr lang="en-US" dirty="0">
                <a:solidFill>
                  <a:schemeClr val="bg2"/>
                </a:solidFill>
              </a:rPr>
              <a:t> </a:t>
            </a:r>
            <a:r>
              <a:rPr lang="en-US" u="sng" dirty="0">
                <a:solidFill>
                  <a:schemeClr val="bg2"/>
                </a:solidFill>
                <a:hlinkClick r:id="rId5">
                  <a:extLst>
                    <a:ext uri="{A12FA001-AC4F-418D-AE19-62706E023703}">
                      <ahyp:hlinkClr xmlns:ahyp="http://schemas.microsoft.com/office/drawing/2018/hyperlinkcolor" val="tx"/>
                    </a:ext>
                  </a:extLst>
                </a:hlinkClick>
              </a:rPr>
              <a:t>http://localhost:8000</a:t>
            </a:r>
            <a:r>
              <a:rPr lang="en-US" dirty="0">
                <a:solidFill>
                  <a:schemeClr val="bg2"/>
                </a:solidFill>
              </a:rPr>
              <a:t>; </a:t>
            </a:r>
          </a:p>
          <a:p>
            <a:r>
              <a:rPr lang="en-US" dirty="0">
                <a:solidFill>
                  <a:schemeClr val="bg2"/>
                </a:solidFill>
              </a:rPr>
              <a:t>} </a:t>
            </a:r>
          </a:p>
        </p:txBody>
      </p:sp>
    </p:spTree>
    <p:custDataLst>
      <p:tags r:id="rId1"/>
    </p:custDataLst>
    <p:extLst>
      <p:ext uri="{BB962C8B-B14F-4D97-AF65-F5344CB8AC3E}">
        <p14:creationId xmlns:p14="http://schemas.microsoft.com/office/powerpoint/2010/main" val="23267389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10549" y="2454850"/>
            <a:ext cx="11672594" cy="1948301"/>
          </a:xfrm>
        </p:spPr>
        <p:txBody>
          <a:bodyPr/>
          <a:lstStyle/>
          <a:p>
            <a:r>
              <a:rPr lang="en-US" sz="6600" dirty="0"/>
              <a:t>App Service on Linux vs. Web App for Containers</a:t>
            </a:r>
          </a:p>
        </p:txBody>
      </p:sp>
    </p:spTree>
    <p:custDataLst>
      <p:tags r:id="rId1"/>
    </p:custDataLst>
    <p:extLst>
      <p:ext uri="{BB962C8B-B14F-4D97-AF65-F5344CB8AC3E}">
        <p14:creationId xmlns:p14="http://schemas.microsoft.com/office/powerpoint/2010/main" val="140502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3720164" y="2801680"/>
            <a:ext cx="7635192" cy="1323439"/>
          </a:xfrm>
          <a:prstGeom prst="rect">
            <a:avLst/>
          </a:prstGeom>
        </p:spPr>
        <p:txBody>
          <a:bodyPr wrap="square">
            <a:spAutoFit/>
          </a:bodyPr>
          <a:lstStyle/>
          <a:p>
            <a:pPr algn="just" defTabSz="914367">
              <a:defRPr/>
            </a:pPr>
            <a:endParaRPr lang="en-US" sz="2400" dirty="0">
              <a:solidFill>
                <a:srgbClr val="0070C0"/>
              </a:solidFill>
            </a:endParaRPr>
          </a:p>
          <a:p>
            <a:pPr marL="690562" indent="-457200" algn="just" defTabSz="914367">
              <a:buFont typeface="Arial" panose="020B0604020202020204" pitchFamily="34" charset="0"/>
              <a:buChar char="•"/>
              <a:defRPr/>
            </a:pPr>
            <a:r>
              <a:rPr lang="en-US" sz="2800" dirty="0"/>
              <a:t>Understand Blessed Images and Custom Containers.</a:t>
            </a:r>
            <a:endParaRPr lang="en-US" sz="2800" dirty="0">
              <a:solidFill>
                <a:srgbClr val="505050"/>
              </a:solidFill>
              <a:ea typeface="Times New Roman" panose="02020603050405020304" pitchFamily="18" charset="0"/>
            </a:endParaRPr>
          </a:p>
        </p:txBody>
      </p:sp>
      <p:sp>
        <p:nvSpPr>
          <p:cNvPr id="7" name="Title 10">
            <a:extLst>
              <a:ext uri="{FF2B5EF4-FFF2-40B4-BE49-F238E27FC236}">
                <a16:creationId xmlns:a16="http://schemas.microsoft.com/office/drawing/2014/main" id="{C8902AFB-359E-48CA-B171-4380A68EEF14}"/>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a:t>
            </a:r>
            <a:endParaRPr lang="en-US" b="0" spc="0" dirty="0">
              <a:latin typeface="Segoe Semibold"/>
              <a:ea typeface="+mn-ea"/>
              <a:cs typeface="+mn-cs"/>
            </a:endParaRPr>
          </a:p>
        </p:txBody>
      </p:sp>
      <p:pic>
        <p:nvPicPr>
          <p:cNvPr id="5" name="Picture Placeholder 4">
            <a:extLst>
              <a:ext uri="{FF2B5EF4-FFF2-40B4-BE49-F238E27FC236}">
                <a16:creationId xmlns:a16="http://schemas.microsoft.com/office/drawing/2014/main" id="{517F1D44-B763-4255-95A6-A2496E71AC85}"/>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a:stretch/>
        </p:blipFill>
        <p:spPr>
          <a:xfrm>
            <a:off x="0" y="3785"/>
            <a:ext cx="3720163" cy="6850429"/>
          </a:xfrm>
        </p:spPr>
      </p:pic>
    </p:spTree>
    <p:custDataLst>
      <p:tags r:id="rId1"/>
    </p:custDataLst>
    <p:extLst>
      <p:ext uri="{BB962C8B-B14F-4D97-AF65-F5344CB8AC3E}">
        <p14:creationId xmlns:p14="http://schemas.microsoft.com/office/powerpoint/2010/main" val="27816718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F1B611-2E13-46DC-B261-6C03099BBD6F}"/>
              </a:ext>
            </a:extLst>
          </p:cNvPr>
          <p:cNvSpPr txBox="1">
            <a:spLocks/>
          </p:cNvSpPr>
          <p:nvPr/>
        </p:nvSpPr>
        <p:spPr>
          <a:xfrm>
            <a:off x="457200" y="457200"/>
            <a:ext cx="11277599"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Azure App Service on Linux</a:t>
            </a:r>
          </a:p>
        </p:txBody>
      </p:sp>
      <p:sp>
        <p:nvSpPr>
          <p:cNvPr id="9" name="TextBox 8">
            <a:extLst>
              <a:ext uri="{FF2B5EF4-FFF2-40B4-BE49-F238E27FC236}">
                <a16:creationId xmlns:a16="http://schemas.microsoft.com/office/drawing/2014/main" id="{1AD55326-8CBF-4B61-A829-F3B3628C79AD}"/>
              </a:ext>
            </a:extLst>
          </p:cNvPr>
          <p:cNvSpPr txBox="1"/>
          <p:nvPr/>
        </p:nvSpPr>
        <p:spPr>
          <a:xfrm>
            <a:off x="-769185" y="3972232"/>
            <a:ext cx="4013831" cy="4640826"/>
          </a:xfrm>
          <a:prstGeom prst="rect">
            <a:avLst/>
          </a:prstGeom>
        </p:spPr>
        <p:txBody>
          <a:bodyPr wrap="square" lIns="0" tIns="0" rIns="0" bIns="0" rtlCol="0" anchor="t" anchorCtr="0">
            <a:spAutoFit/>
          </a:bodyPr>
          <a:lstStyle/>
          <a:p>
            <a:endParaRPr lang="en-US" dirty="0"/>
          </a:p>
        </p:txBody>
      </p:sp>
      <p:sp>
        <p:nvSpPr>
          <p:cNvPr id="10" name="Rectangle 3">
            <a:extLst>
              <a:ext uri="{FF2B5EF4-FFF2-40B4-BE49-F238E27FC236}">
                <a16:creationId xmlns:a16="http://schemas.microsoft.com/office/drawing/2014/main" id="{3E8229E4-BCEF-46FB-BEB2-8403A34EC282}"/>
              </a:ext>
            </a:extLst>
          </p:cNvPr>
          <p:cNvSpPr>
            <a:spLocks noChangeArrowheads="1"/>
          </p:cNvSpPr>
          <p:nvPr/>
        </p:nvSpPr>
        <p:spPr bwMode="auto">
          <a:xfrm>
            <a:off x="457199" y="1490279"/>
            <a:ext cx="11277599"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2"/>
                </a:solidFill>
                <a:effectLst/>
                <a:ea typeface="Segoe UI" panose="020B0502040204020203"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Azure App Service</a:t>
            </a:r>
            <a:r>
              <a:rPr kumimoji="0" lang="en-US" altLang="en-US" b="0" i="0" u="sng" strike="noStrike" cap="none" normalizeH="0" baseline="0" dirty="0">
                <a:ln>
                  <a:noFill/>
                </a:ln>
                <a:solidFill>
                  <a:schemeClr val="accent2"/>
                </a:solidFill>
                <a:effectLst/>
                <a:ea typeface="Segoe UI" panose="020B0502040204020203" pitchFamily="34" charset="0"/>
                <a:cs typeface="Times New Roman" panose="02020603050405020304" pitchFamily="18" charset="0"/>
              </a:rPr>
              <a:t> </a:t>
            </a:r>
            <a:r>
              <a:rPr kumimoji="0" lang="en-US" altLang="en-US" b="0" i="0" u="none" strike="noStrike" cap="none" normalizeH="0" baseline="0" dirty="0">
                <a:ln>
                  <a:noFill/>
                </a:ln>
                <a:effectLst/>
                <a:ea typeface="Segoe UI" panose="020B0502040204020203" pitchFamily="34" charset="0"/>
                <a:cs typeface="Times New Roman" panose="02020603050405020304" pitchFamily="18" charset="0"/>
              </a:rPr>
              <a:t>is a fully managed compute platform that is optimized for hosting websites and web applications. Customers can use App Service on Linux to host web apps natively on Linux for supported application stacks.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Segoe UI" panose="020B0502040204020203" pitchFamily="34" charset="0"/>
                <a:cs typeface="Times New Roman" panose="02020603050405020304" pitchFamily="18" charset="0"/>
              </a:rPr>
              <a:t>App Service on Linux supports a number of Built-in images in order to increase developer productivity. Languages include: Node.js, Java (JRE 8 &amp; JRE 11), PHP, Python, .NET Core and Ruby. Run </a:t>
            </a:r>
            <a:r>
              <a:rPr kumimoji="0" lang="en-US" altLang="en-US" b="0" i="0" u="none" strike="noStrike" cap="none" normalizeH="0" baseline="0" dirty="0" err="1">
                <a:ln>
                  <a:noFill/>
                </a:ln>
                <a:solidFill>
                  <a:schemeClr val="accent2"/>
                </a:solidFill>
                <a:effectLst/>
                <a:ea typeface="Segoe UI" panose="020B0502040204020203" pitchFamily="34" charset="0"/>
                <a:cs typeface="Courier New" panose="02070309020205020404" pitchFamily="49" charset="0"/>
                <a:hlinkClick r:id="rId5">
                  <a:extLst>
                    <a:ext uri="{A12FA001-AC4F-418D-AE19-62706E023703}">
                      <ahyp:hlinkClr xmlns:ahyp="http://schemas.microsoft.com/office/drawing/2018/hyperlinkcolor" val="tx"/>
                    </a:ext>
                  </a:extLst>
                </a:hlinkClick>
              </a:rPr>
              <a:t>az</a:t>
            </a:r>
            <a:r>
              <a:rPr kumimoji="0" lang="en-US" altLang="en-US" b="0" i="0" u="none" strike="noStrike" cap="none" normalizeH="0" baseline="0" dirty="0">
                <a:ln>
                  <a:noFill/>
                </a:ln>
                <a:solidFill>
                  <a:schemeClr val="accent2"/>
                </a:solidFill>
                <a:effectLst/>
                <a:ea typeface="Segoe UI" panose="020B0502040204020203" pitchFamily="34" charset="0"/>
                <a:cs typeface="Courier New" panose="02070309020205020404" pitchFamily="49" charset="0"/>
                <a:hlinkClick r:id="rId5">
                  <a:extLst>
                    <a:ext uri="{A12FA001-AC4F-418D-AE19-62706E023703}">
                      <ahyp:hlinkClr xmlns:ahyp="http://schemas.microsoft.com/office/drawing/2018/hyperlinkcolor" val="tx"/>
                    </a:ext>
                  </a:extLst>
                </a:hlinkClick>
              </a:rPr>
              <a:t> </a:t>
            </a:r>
            <a:r>
              <a:rPr kumimoji="0" lang="en-US" altLang="en-US" b="0" i="0" u="none" strike="noStrike" cap="none" normalizeH="0" baseline="0" dirty="0" err="1">
                <a:ln>
                  <a:noFill/>
                </a:ln>
                <a:solidFill>
                  <a:schemeClr val="accent2"/>
                </a:solidFill>
                <a:effectLst/>
                <a:ea typeface="Segoe UI" panose="020B0502040204020203" pitchFamily="34" charset="0"/>
                <a:cs typeface="Courier New" panose="02070309020205020404" pitchFamily="49" charset="0"/>
                <a:hlinkClick r:id="rId5">
                  <a:extLst>
                    <a:ext uri="{A12FA001-AC4F-418D-AE19-62706E023703}">
                      <ahyp:hlinkClr xmlns:ahyp="http://schemas.microsoft.com/office/drawing/2018/hyperlinkcolor" val="tx"/>
                    </a:ext>
                  </a:extLst>
                </a:hlinkClick>
              </a:rPr>
              <a:t>webapp</a:t>
            </a:r>
            <a:r>
              <a:rPr kumimoji="0" lang="en-US" altLang="en-US" b="0" i="0" u="none" strike="noStrike" cap="none" normalizeH="0" baseline="0" dirty="0">
                <a:ln>
                  <a:noFill/>
                </a:ln>
                <a:solidFill>
                  <a:schemeClr val="accent2"/>
                </a:solidFill>
                <a:effectLst/>
                <a:ea typeface="Segoe UI" panose="020B0502040204020203" pitchFamily="34" charset="0"/>
                <a:cs typeface="Courier New" panose="02070309020205020404" pitchFamily="49" charset="0"/>
                <a:hlinkClick r:id="rId5">
                  <a:extLst>
                    <a:ext uri="{A12FA001-AC4F-418D-AE19-62706E023703}">
                      <ahyp:hlinkClr xmlns:ahyp="http://schemas.microsoft.com/office/drawing/2018/hyperlinkcolor" val="tx"/>
                    </a:ext>
                  </a:extLst>
                </a:hlinkClick>
              </a:rPr>
              <a:t> list-runtimes --</a:t>
            </a:r>
            <a:r>
              <a:rPr kumimoji="0" lang="en-US" altLang="en-US" b="0" i="0" u="none" strike="noStrike" cap="none" normalizeH="0" baseline="0" dirty="0" err="1">
                <a:ln>
                  <a:noFill/>
                </a:ln>
                <a:solidFill>
                  <a:schemeClr val="accent2"/>
                </a:solidFill>
                <a:effectLst/>
                <a:ea typeface="Segoe UI" panose="020B0502040204020203" pitchFamily="34" charset="0"/>
                <a:cs typeface="Courier New" panose="02070309020205020404" pitchFamily="49" charset="0"/>
                <a:hlinkClick r:id="rId5">
                  <a:extLst>
                    <a:ext uri="{A12FA001-AC4F-418D-AE19-62706E023703}">
                      <ahyp:hlinkClr xmlns:ahyp="http://schemas.microsoft.com/office/drawing/2018/hyperlinkcolor" val="tx"/>
                    </a:ext>
                  </a:extLst>
                </a:hlinkClick>
              </a:rPr>
              <a:t>linux</a:t>
            </a:r>
            <a:r>
              <a:rPr kumimoji="0" lang="en-US" altLang="en-US" b="0" i="0" u="none" strike="noStrike" cap="none" normalizeH="0" baseline="0" dirty="0">
                <a:ln>
                  <a:noFill/>
                </a:ln>
                <a:solidFill>
                  <a:schemeClr val="accent2"/>
                </a:solidFill>
                <a:effectLst/>
                <a:ea typeface="Segoe UI" panose="020B0502040204020203" pitchFamily="34" charset="0"/>
                <a:cs typeface="Times New Roman" panose="02020603050405020304" pitchFamily="18" charset="0"/>
              </a:rPr>
              <a:t> </a:t>
            </a:r>
            <a:r>
              <a:rPr kumimoji="0" lang="en-US" altLang="en-US" b="0" i="0" u="none" strike="noStrike" cap="none" normalizeH="0" baseline="0" dirty="0">
                <a:ln>
                  <a:noFill/>
                </a:ln>
                <a:effectLst/>
                <a:ea typeface="Segoe UI" panose="020B0502040204020203" pitchFamily="34" charset="0"/>
                <a:cs typeface="Times New Roman" panose="02020603050405020304" pitchFamily="18" charset="0"/>
              </a:rPr>
              <a:t>to view the latest languages and supported versions.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ea typeface="Segoe UI" panose="020B0502040204020203"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Segoe UI" panose="020B0502040204020203" pitchFamily="34" charset="0"/>
                <a:cs typeface="Times New Roman" panose="02020603050405020304" pitchFamily="18" charset="0"/>
              </a:rPr>
              <a:t>If the runtime your application requires is not supported in the built-in images, there are instructions on how to </a:t>
            </a:r>
            <a:r>
              <a:rPr kumimoji="0" lang="en-US" altLang="en-US" b="0" i="0" u="none" strike="noStrike" cap="none" normalizeH="0" baseline="0" dirty="0">
                <a:ln>
                  <a:noFill/>
                </a:ln>
                <a:solidFill>
                  <a:schemeClr val="accent2"/>
                </a:solidFill>
                <a:effectLst/>
                <a:ea typeface="Segoe UI" panose="020B0502040204020203"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build your own Docker image</a:t>
            </a:r>
            <a:r>
              <a:rPr kumimoji="0" lang="en-US" altLang="en-US" b="0" i="0" u="none" strike="noStrike" cap="none" normalizeH="0" baseline="0" dirty="0">
                <a:ln>
                  <a:noFill/>
                </a:ln>
                <a:solidFill>
                  <a:schemeClr val="accent2"/>
                </a:solidFill>
                <a:effectLst/>
                <a:ea typeface="Segoe UI" panose="020B0502040204020203" pitchFamily="34" charset="0"/>
                <a:cs typeface="Times New Roman" panose="02020603050405020304" pitchFamily="18" charset="0"/>
              </a:rPr>
              <a:t> </a:t>
            </a:r>
            <a:r>
              <a:rPr kumimoji="0" lang="en-US" altLang="en-US" b="0" i="0" u="none" strike="noStrike" cap="none" normalizeH="0" baseline="0" dirty="0">
                <a:ln>
                  <a:noFill/>
                </a:ln>
                <a:effectLst/>
                <a:ea typeface="Segoe UI" panose="020B0502040204020203" pitchFamily="34" charset="0"/>
                <a:cs typeface="Times New Roman" panose="02020603050405020304" pitchFamily="18" charset="0"/>
              </a:rPr>
              <a:t>to deploy to Web App for Containers.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ea typeface="Segoe UI" panose="020B0502040204020203" pitchFamily="34" charset="0"/>
                <a:cs typeface="Times New Roman" panose="02020603050405020304" pitchFamily="18" charset="0"/>
              </a:rPr>
              <a:t>Deployments of Azure App Service can be listed below:</a:t>
            </a:r>
            <a:endParaRPr kumimoji="0" lang="en-US" altLang="en-US" b="0" i="0" u="none" strike="noStrike" cap="none" normalizeH="0" baseline="0" dirty="0">
              <a:ln>
                <a:noFill/>
              </a:ln>
              <a:effectLst/>
            </a:endParaRPr>
          </a:p>
        </p:txBody>
      </p:sp>
      <p:grpSp>
        <p:nvGrpSpPr>
          <p:cNvPr id="12" name="Group 11">
            <a:extLst>
              <a:ext uri="{FF2B5EF4-FFF2-40B4-BE49-F238E27FC236}">
                <a16:creationId xmlns:a16="http://schemas.microsoft.com/office/drawing/2014/main" id="{71BC1B59-63FF-49EB-9505-8D13694FA6A5}"/>
              </a:ext>
            </a:extLst>
          </p:cNvPr>
          <p:cNvGrpSpPr/>
          <p:nvPr/>
        </p:nvGrpSpPr>
        <p:grpSpPr>
          <a:xfrm>
            <a:off x="6359013" y="4526974"/>
            <a:ext cx="1707973" cy="1402268"/>
            <a:chOff x="6237588" y="4509874"/>
            <a:chExt cx="2041213" cy="1610475"/>
          </a:xfrm>
        </p:grpSpPr>
        <p:sp>
          <p:nvSpPr>
            <p:cNvPr id="13" name="Shape">
              <a:extLst>
                <a:ext uri="{FF2B5EF4-FFF2-40B4-BE49-F238E27FC236}">
                  <a16:creationId xmlns:a16="http://schemas.microsoft.com/office/drawing/2014/main" id="{1E8D79C2-5AF0-4D71-BBCE-C4ADC8FC40D6}"/>
                </a:ext>
              </a:extLst>
            </p:cNvPr>
            <p:cNvSpPr/>
            <p:nvPr/>
          </p:nvSpPr>
          <p:spPr>
            <a:xfrm>
              <a:off x="6237588" y="4509874"/>
              <a:ext cx="2041213" cy="1610475"/>
            </a:xfrm>
            <a:custGeom>
              <a:avLst/>
              <a:gdLst/>
              <a:ahLst/>
              <a:cxnLst>
                <a:cxn ang="0">
                  <a:pos x="wd2" y="hd2"/>
                </a:cxn>
                <a:cxn ang="5400000">
                  <a:pos x="wd2" y="hd2"/>
                </a:cxn>
                <a:cxn ang="10800000">
                  <a:pos x="wd2" y="hd2"/>
                </a:cxn>
                <a:cxn ang="16200000">
                  <a:pos x="wd2" y="hd2"/>
                </a:cxn>
              </a:cxnLst>
              <a:rect l="0" t="0" r="r" b="b"/>
              <a:pathLst>
                <a:path w="21600" h="21600" extrusionOk="0">
                  <a:moveTo>
                    <a:pt x="7308" y="17307"/>
                  </a:moveTo>
                  <a:cubicBezTo>
                    <a:pt x="7635" y="16937"/>
                    <a:pt x="8072" y="16732"/>
                    <a:pt x="8528" y="16732"/>
                  </a:cubicBezTo>
                  <a:lnTo>
                    <a:pt x="15098" y="16732"/>
                  </a:lnTo>
                  <a:cubicBezTo>
                    <a:pt x="18623" y="16732"/>
                    <a:pt x="21600" y="13300"/>
                    <a:pt x="21600" y="9238"/>
                  </a:cubicBezTo>
                  <a:lnTo>
                    <a:pt x="21600" y="7253"/>
                  </a:lnTo>
                  <a:cubicBezTo>
                    <a:pt x="21600" y="3253"/>
                    <a:pt x="18683" y="0"/>
                    <a:pt x="15098" y="0"/>
                  </a:cubicBezTo>
                  <a:lnTo>
                    <a:pt x="6528" y="0"/>
                  </a:lnTo>
                  <a:cubicBezTo>
                    <a:pt x="2928" y="0"/>
                    <a:pt x="0" y="3253"/>
                    <a:pt x="0" y="7253"/>
                  </a:cubicBezTo>
                  <a:lnTo>
                    <a:pt x="0" y="9238"/>
                  </a:lnTo>
                  <a:cubicBezTo>
                    <a:pt x="0" y="11815"/>
                    <a:pt x="1305" y="14018"/>
                    <a:pt x="2807" y="15335"/>
                  </a:cubicBezTo>
                  <a:cubicBezTo>
                    <a:pt x="3245" y="15720"/>
                    <a:pt x="3499" y="16328"/>
                    <a:pt x="3499" y="16970"/>
                  </a:cubicBezTo>
                  <a:lnTo>
                    <a:pt x="3499" y="21600"/>
                  </a:lnTo>
                  <a:lnTo>
                    <a:pt x="7308" y="17307"/>
                  </a:lnTo>
                  <a:close/>
                </a:path>
              </a:pathLst>
            </a:custGeom>
            <a:solidFill>
              <a:srgbClr val="004B50"/>
            </a:solidFill>
            <a:ln w="63500">
              <a:noFill/>
              <a:miter lim="400000"/>
            </a:ln>
          </p:spPr>
          <p:txBody>
            <a:bodyPr lIns="205711" tIns="205711" rIns="205711" bIns="28571" anchor="t"/>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gn="l" defTabSz="448193">
                <a:defRPr/>
              </a:pPr>
              <a:endParaRPr lang="en-US" sz="1372" noProof="1">
                <a:solidFill>
                  <a:srgbClr val="FFFFFF"/>
                </a:solidFill>
              </a:endParaRPr>
            </a:p>
          </p:txBody>
        </p:sp>
        <p:sp>
          <p:nvSpPr>
            <p:cNvPr id="14" name="TextBox 13">
              <a:extLst>
                <a:ext uri="{FF2B5EF4-FFF2-40B4-BE49-F238E27FC236}">
                  <a16:creationId xmlns:a16="http://schemas.microsoft.com/office/drawing/2014/main" id="{4BE23E29-B384-4BB0-AD0C-0EF092B66A1B}"/>
                </a:ext>
              </a:extLst>
            </p:cNvPr>
            <p:cNvSpPr txBox="1"/>
            <p:nvPr/>
          </p:nvSpPr>
          <p:spPr>
            <a:xfrm>
              <a:off x="6501946" y="4767495"/>
              <a:ext cx="1676401" cy="968920"/>
            </a:xfrm>
            <a:prstGeom prst="rect">
              <a:avLst/>
            </a:prstGeom>
            <a:noFill/>
          </p:spPr>
          <p:txBody>
            <a:bodyPr wrap="square" lIns="179285" tIns="143428" rIns="179285" bIns="143428" rtlCol="0">
              <a:spAutoFit/>
            </a:bodyPr>
            <a:lstStyle/>
            <a:p>
              <a:pPr lvl="0"/>
              <a:r>
                <a:rPr lang="en-US" dirty="0">
                  <a:solidFill>
                    <a:schemeClr val="bg2"/>
                  </a:solidFill>
                </a:rPr>
                <a:t>Bitbucket</a:t>
              </a:r>
            </a:p>
            <a:p>
              <a:pPr lvl="0"/>
              <a:endParaRPr lang="en-US" dirty="0">
                <a:solidFill>
                  <a:schemeClr val="bg2"/>
                </a:solidFill>
              </a:endParaRPr>
            </a:p>
          </p:txBody>
        </p:sp>
      </p:grpSp>
      <p:grpSp>
        <p:nvGrpSpPr>
          <p:cNvPr id="15" name="Group 14">
            <a:extLst>
              <a:ext uri="{FF2B5EF4-FFF2-40B4-BE49-F238E27FC236}">
                <a16:creationId xmlns:a16="http://schemas.microsoft.com/office/drawing/2014/main" id="{6DA9225C-FE78-4709-9F0E-CA77166E7BBA}"/>
              </a:ext>
            </a:extLst>
          </p:cNvPr>
          <p:cNvGrpSpPr/>
          <p:nvPr/>
        </p:nvGrpSpPr>
        <p:grpSpPr>
          <a:xfrm>
            <a:off x="10270729" y="5100818"/>
            <a:ext cx="1718264" cy="1559836"/>
            <a:chOff x="10386875" y="2873741"/>
            <a:chExt cx="2191607" cy="2126224"/>
          </a:xfrm>
        </p:grpSpPr>
        <p:sp>
          <p:nvSpPr>
            <p:cNvPr id="16" name="Shape">
              <a:extLst>
                <a:ext uri="{FF2B5EF4-FFF2-40B4-BE49-F238E27FC236}">
                  <a16:creationId xmlns:a16="http://schemas.microsoft.com/office/drawing/2014/main" id="{DB6DD9F9-199D-46AF-B136-B86B039A7A7F}"/>
                </a:ext>
              </a:extLst>
            </p:cNvPr>
            <p:cNvSpPr/>
            <p:nvPr/>
          </p:nvSpPr>
          <p:spPr>
            <a:xfrm>
              <a:off x="10386875" y="2873741"/>
              <a:ext cx="1665352" cy="2126224"/>
            </a:xfrm>
            <a:custGeom>
              <a:avLst/>
              <a:gdLst/>
              <a:ahLst/>
              <a:cxnLst>
                <a:cxn ang="0">
                  <a:pos x="wd2" y="hd2"/>
                </a:cxn>
                <a:cxn ang="5400000">
                  <a:pos x="wd2" y="hd2"/>
                </a:cxn>
                <a:cxn ang="10800000">
                  <a:pos x="wd2" y="hd2"/>
                </a:cxn>
                <a:cxn ang="16200000">
                  <a:pos x="wd2" y="hd2"/>
                </a:cxn>
              </a:cxnLst>
              <a:rect l="0" t="0" r="r" b="b"/>
              <a:pathLst>
                <a:path w="19346" h="20627" extrusionOk="0">
                  <a:moveTo>
                    <a:pt x="11724" y="4667"/>
                  </a:moveTo>
                  <a:cubicBezTo>
                    <a:pt x="13358" y="4962"/>
                    <a:pt x="14868" y="5606"/>
                    <a:pt x="16134" y="6557"/>
                  </a:cubicBezTo>
                  <a:cubicBezTo>
                    <a:pt x="20028" y="9483"/>
                    <a:pt x="20434" y="14395"/>
                    <a:pt x="17066" y="17746"/>
                  </a:cubicBezTo>
                  <a:cubicBezTo>
                    <a:pt x="13658" y="21139"/>
                    <a:pt x="7591" y="21600"/>
                    <a:pt x="3506" y="18784"/>
                  </a:cubicBezTo>
                  <a:cubicBezTo>
                    <a:pt x="-461" y="16050"/>
                    <a:pt x="-1166" y="11135"/>
                    <a:pt x="1929" y="7704"/>
                  </a:cubicBezTo>
                  <a:cubicBezTo>
                    <a:pt x="2854" y="6679"/>
                    <a:pt x="4032" y="5867"/>
                    <a:pt x="5378" y="5313"/>
                  </a:cubicBezTo>
                  <a:cubicBezTo>
                    <a:pt x="6295" y="4936"/>
                    <a:pt x="6919" y="4194"/>
                    <a:pt x="6993" y="3342"/>
                  </a:cubicBezTo>
                  <a:lnTo>
                    <a:pt x="7284" y="0"/>
                  </a:lnTo>
                  <a:lnTo>
                    <a:pt x="9925" y="3592"/>
                  </a:lnTo>
                  <a:cubicBezTo>
                    <a:pt x="10327" y="4140"/>
                    <a:pt x="10974" y="4532"/>
                    <a:pt x="11724" y="4667"/>
                  </a:cubicBezTo>
                  <a:close/>
                </a:path>
              </a:pathLst>
            </a:custGeom>
            <a:solidFill>
              <a:srgbClr val="00B294"/>
            </a:solidFill>
            <a:ln w="63500">
              <a:solidFill>
                <a:srgbClr val="FFFFFF"/>
              </a:solidFill>
              <a:miter lim="400000"/>
            </a:ln>
          </p:spPr>
          <p:txBody>
            <a:bodyPr lIns="137141" tIns="28571" rIns="137141" bIns="205711" anchor="b"/>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48193">
                <a:defRPr sz="3000">
                  <a:solidFill>
                    <a:srgbClr val="FFFFFF"/>
                  </a:solidFill>
                </a:defRPr>
              </a:pPr>
              <a:endParaRPr lang="en-US" sz="1372" noProof="1">
                <a:solidFill>
                  <a:srgbClr val="FFFFFF"/>
                </a:solidFill>
              </a:endParaRPr>
            </a:p>
          </p:txBody>
        </p:sp>
        <p:sp>
          <p:nvSpPr>
            <p:cNvPr id="17" name="TextBox 16">
              <a:extLst>
                <a:ext uri="{FF2B5EF4-FFF2-40B4-BE49-F238E27FC236}">
                  <a16:creationId xmlns:a16="http://schemas.microsoft.com/office/drawing/2014/main" id="{1B667EEC-CD4B-4039-9DFE-D0A79F9ADE99}"/>
                </a:ext>
              </a:extLst>
            </p:cNvPr>
            <p:cNvSpPr txBox="1"/>
            <p:nvPr/>
          </p:nvSpPr>
          <p:spPr>
            <a:xfrm>
              <a:off x="10749682" y="3675826"/>
              <a:ext cx="1828800" cy="772413"/>
            </a:xfrm>
            <a:prstGeom prst="rect">
              <a:avLst/>
            </a:prstGeom>
            <a:noFill/>
          </p:spPr>
          <p:txBody>
            <a:bodyPr wrap="square" lIns="179285" tIns="143428" rIns="179285" bIns="143428" rtlCol="0">
              <a:spAutoFit/>
            </a:bodyPr>
            <a:lstStyle/>
            <a:p>
              <a:pPr lvl="0"/>
              <a:r>
                <a:rPr lang="en-US" dirty="0"/>
                <a:t>FTP</a:t>
              </a:r>
            </a:p>
          </p:txBody>
        </p:sp>
      </p:grpSp>
      <p:grpSp>
        <p:nvGrpSpPr>
          <p:cNvPr id="18" name="Group 17">
            <a:extLst>
              <a:ext uri="{FF2B5EF4-FFF2-40B4-BE49-F238E27FC236}">
                <a16:creationId xmlns:a16="http://schemas.microsoft.com/office/drawing/2014/main" id="{53AA7AF5-5F87-4FD0-9AE0-5D074EDE91EA}"/>
              </a:ext>
            </a:extLst>
          </p:cNvPr>
          <p:cNvGrpSpPr/>
          <p:nvPr/>
        </p:nvGrpSpPr>
        <p:grpSpPr>
          <a:xfrm>
            <a:off x="8523782" y="4144200"/>
            <a:ext cx="2051058" cy="1449268"/>
            <a:chOff x="7357859" y="2404890"/>
            <a:chExt cx="2445870" cy="2015978"/>
          </a:xfrm>
        </p:grpSpPr>
        <p:sp>
          <p:nvSpPr>
            <p:cNvPr id="19" name="Shape">
              <a:extLst>
                <a:ext uri="{FF2B5EF4-FFF2-40B4-BE49-F238E27FC236}">
                  <a16:creationId xmlns:a16="http://schemas.microsoft.com/office/drawing/2014/main" id="{6ADF2419-F450-4663-B6CD-E4FE6BF3FCE9}"/>
                </a:ext>
              </a:extLst>
            </p:cNvPr>
            <p:cNvSpPr/>
            <p:nvPr/>
          </p:nvSpPr>
          <p:spPr>
            <a:xfrm>
              <a:off x="7357859" y="2404890"/>
              <a:ext cx="2219103" cy="2015978"/>
            </a:xfrm>
            <a:custGeom>
              <a:avLst/>
              <a:gdLst/>
              <a:ahLst/>
              <a:cxnLst>
                <a:cxn ang="0">
                  <a:pos x="wd2" y="hd2"/>
                </a:cxn>
                <a:cxn ang="5400000">
                  <a:pos x="wd2" y="hd2"/>
                </a:cxn>
                <a:cxn ang="10800000">
                  <a:pos x="wd2" y="hd2"/>
                </a:cxn>
                <a:cxn ang="16200000">
                  <a:pos x="wd2" y="hd2"/>
                </a:cxn>
              </a:cxnLst>
              <a:rect l="0" t="0" r="r" b="b"/>
              <a:pathLst>
                <a:path w="21600" h="21600" extrusionOk="0">
                  <a:moveTo>
                    <a:pt x="14886" y="20675"/>
                  </a:moveTo>
                  <a:cubicBezTo>
                    <a:pt x="15091" y="20101"/>
                    <a:pt x="15199" y="19467"/>
                    <a:pt x="15199" y="18842"/>
                  </a:cubicBezTo>
                  <a:cubicBezTo>
                    <a:pt x="15199" y="18696"/>
                    <a:pt x="15193" y="18553"/>
                    <a:pt x="15182" y="18414"/>
                  </a:cubicBezTo>
                  <a:cubicBezTo>
                    <a:pt x="15073" y="17097"/>
                    <a:pt x="14060" y="16095"/>
                    <a:pt x="12858" y="16095"/>
                  </a:cubicBezTo>
                  <a:lnTo>
                    <a:pt x="3257" y="16095"/>
                  </a:lnTo>
                  <a:cubicBezTo>
                    <a:pt x="1431" y="16095"/>
                    <a:pt x="0" y="14571"/>
                    <a:pt x="0" y="12627"/>
                  </a:cubicBezTo>
                  <a:lnTo>
                    <a:pt x="0" y="3485"/>
                  </a:lnTo>
                  <a:cubicBezTo>
                    <a:pt x="0" y="1530"/>
                    <a:pt x="1431" y="0"/>
                    <a:pt x="3257" y="0"/>
                  </a:cubicBezTo>
                  <a:lnTo>
                    <a:pt x="18575" y="0"/>
                  </a:lnTo>
                  <a:cubicBezTo>
                    <a:pt x="20328" y="0"/>
                    <a:pt x="21600" y="1466"/>
                    <a:pt x="21600" y="3485"/>
                  </a:cubicBezTo>
                  <a:lnTo>
                    <a:pt x="21600" y="12627"/>
                  </a:lnTo>
                  <a:cubicBezTo>
                    <a:pt x="21600" y="14637"/>
                    <a:pt x="20328" y="16095"/>
                    <a:pt x="18575" y="16095"/>
                  </a:cubicBezTo>
                  <a:lnTo>
                    <a:pt x="18575" y="16095"/>
                  </a:lnTo>
                  <a:cubicBezTo>
                    <a:pt x="18306" y="16095"/>
                    <a:pt x="18079" y="16320"/>
                    <a:pt x="18056" y="16615"/>
                  </a:cubicBezTo>
                  <a:cubicBezTo>
                    <a:pt x="17898" y="18526"/>
                    <a:pt x="16892" y="20225"/>
                    <a:pt x="15352" y="21131"/>
                  </a:cubicBezTo>
                  <a:lnTo>
                    <a:pt x="14555" y="21600"/>
                  </a:lnTo>
                  <a:lnTo>
                    <a:pt x="14886" y="20675"/>
                  </a:lnTo>
                  <a:close/>
                </a:path>
              </a:pathLst>
            </a:custGeom>
            <a:solidFill>
              <a:srgbClr val="0078D7"/>
            </a:solidFill>
            <a:ln w="63500">
              <a:solidFill>
                <a:srgbClr val="FFFFFF"/>
              </a:solidFill>
              <a:miter lim="400000"/>
            </a:ln>
          </p:spPr>
          <p:txBody>
            <a:bodyPr lIns="205711" tIns="182854" rIns="205711" bIns="28571" anchor="t"/>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gn="just" defTabSz="448193">
                <a:defRPr/>
              </a:pPr>
              <a:endParaRPr lang="en-US" sz="1400" noProof="1">
                <a:solidFill>
                  <a:srgbClr val="FFFFFF"/>
                </a:solidFill>
              </a:endParaRPr>
            </a:p>
          </p:txBody>
        </p:sp>
        <p:sp>
          <p:nvSpPr>
            <p:cNvPr id="20" name="TextBox 19">
              <a:extLst>
                <a:ext uri="{FF2B5EF4-FFF2-40B4-BE49-F238E27FC236}">
                  <a16:creationId xmlns:a16="http://schemas.microsoft.com/office/drawing/2014/main" id="{CA00CFE9-5593-49B0-8068-5DDA0F7EA17E}"/>
                </a:ext>
              </a:extLst>
            </p:cNvPr>
            <p:cNvSpPr txBox="1"/>
            <p:nvPr/>
          </p:nvSpPr>
          <p:spPr>
            <a:xfrm>
              <a:off x="7771469" y="2710938"/>
              <a:ext cx="2032260" cy="788237"/>
            </a:xfrm>
            <a:prstGeom prst="rect">
              <a:avLst/>
            </a:prstGeom>
            <a:noFill/>
          </p:spPr>
          <p:txBody>
            <a:bodyPr wrap="square" lIns="179285" tIns="143428" rIns="179285" bIns="143428" rtlCol="0">
              <a:spAutoFit/>
            </a:bodyPr>
            <a:lstStyle/>
            <a:p>
              <a:pPr lvl="0"/>
              <a:r>
                <a:rPr lang="en-US" dirty="0">
                  <a:solidFill>
                    <a:schemeClr val="bg2"/>
                  </a:solidFill>
                </a:rPr>
                <a:t>GitHub</a:t>
              </a:r>
              <a:endParaRPr lang="en-US" sz="1372" dirty="0">
                <a:solidFill>
                  <a:srgbClr val="FFFFFF"/>
                </a:solidFill>
              </a:endParaRPr>
            </a:p>
          </p:txBody>
        </p:sp>
      </p:grpSp>
      <p:grpSp>
        <p:nvGrpSpPr>
          <p:cNvPr id="21" name="Group 20">
            <a:extLst>
              <a:ext uri="{FF2B5EF4-FFF2-40B4-BE49-F238E27FC236}">
                <a16:creationId xmlns:a16="http://schemas.microsoft.com/office/drawing/2014/main" id="{26566E97-D275-4108-B9FE-150644042CD6}"/>
              </a:ext>
            </a:extLst>
          </p:cNvPr>
          <p:cNvGrpSpPr/>
          <p:nvPr/>
        </p:nvGrpSpPr>
        <p:grpSpPr>
          <a:xfrm>
            <a:off x="7756633" y="5319310"/>
            <a:ext cx="1488604" cy="1341344"/>
            <a:chOff x="8789918" y="1057316"/>
            <a:chExt cx="1884211" cy="1576511"/>
          </a:xfrm>
        </p:grpSpPr>
        <p:sp>
          <p:nvSpPr>
            <p:cNvPr id="22" name="Shape">
              <a:extLst>
                <a:ext uri="{FF2B5EF4-FFF2-40B4-BE49-F238E27FC236}">
                  <a16:creationId xmlns:a16="http://schemas.microsoft.com/office/drawing/2014/main" id="{6AE42736-F733-4BBE-A722-66DB374C7EAD}"/>
                </a:ext>
              </a:extLst>
            </p:cNvPr>
            <p:cNvSpPr/>
            <p:nvPr/>
          </p:nvSpPr>
          <p:spPr>
            <a:xfrm>
              <a:off x="8789918" y="1057316"/>
              <a:ext cx="1844565" cy="1576511"/>
            </a:xfrm>
            <a:custGeom>
              <a:avLst/>
              <a:gdLst/>
              <a:ahLst/>
              <a:cxnLst>
                <a:cxn ang="0">
                  <a:pos x="wd2" y="hd2"/>
                </a:cxn>
                <a:cxn ang="5400000">
                  <a:pos x="wd2" y="hd2"/>
                </a:cxn>
                <a:cxn ang="10800000">
                  <a:pos x="wd2" y="hd2"/>
                </a:cxn>
                <a:cxn ang="16200000">
                  <a:pos x="wd2" y="hd2"/>
                </a:cxn>
              </a:cxnLst>
              <a:rect l="0" t="0" r="r" b="b"/>
              <a:pathLst>
                <a:path w="21600" h="21600" extrusionOk="0">
                  <a:moveTo>
                    <a:pt x="14742" y="3787"/>
                  </a:moveTo>
                  <a:cubicBezTo>
                    <a:pt x="14127" y="4480"/>
                    <a:pt x="13305" y="4868"/>
                    <a:pt x="12450" y="4868"/>
                  </a:cubicBezTo>
                  <a:lnTo>
                    <a:pt x="6503" y="4868"/>
                  </a:lnTo>
                  <a:cubicBezTo>
                    <a:pt x="2978" y="4868"/>
                    <a:pt x="0" y="8300"/>
                    <a:pt x="0" y="12363"/>
                  </a:cubicBezTo>
                  <a:lnTo>
                    <a:pt x="0" y="14347"/>
                  </a:lnTo>
                  <a:cubicBezTo>
                    <a:pt x="0" y="18346"/>
                    <a:pt x="2917" y="21600"/>
                    <a:pt x="6503" y="21600"/>
                  </a:cubicBezTo>
                  <a:lnTo>
                    <a:pt x="15071" y="21600"/>
                  </a:lnTo>
                  <a:cubicBezTo>
                    <a:pt x="18671" y="21600"/>
                    <a:pt x="21600" y="18346"/>
                    <a:pt x="21600" y="14347"/>
                  </a:cubicBezTo>
                  <a:lnTo>
                    <a:pt x="21600" y="12361"/>
                  </a:lnTo>
                  <a:cubicBezTo>
                    <a:pt x="21600" y="10021"/>
                    <a:pt x="20524" y="7991"/>
                    <a:pt x="19204" y="6652"/>
                  </a:cubicBezTo>
                  <a:cubicBezTo>
                    <a:pt x="18513" y="5951"/>
                    <a:pt x="18102" y="4948"/>
                    <a:pt x="18102" y="3879"/>
                  </a:cubicBezTo>
                  <a:lnTo>
                    <a:pt x="18102" y="0"/>
                  </a:lnTo>
                  <a:lnTo>
                    <a:pt x="14742" y="3787"/>
                  </a:lnTo>
                  <a:close/>
                </a:path>
              </a:pathLst>
            </a:custGeom>
            <a:solidFill>
              <a:srgbClr val="002060"/>
            </a:solidFill>
            <a:ln w="63500">
              <a:solidFill>
                <a:srgbClr val="FFFFFF"/>
              </a:solidFill>
              <a:miter lim="400000"/>
            </a:ln>
          </p:spPr>
          <p:txBody>
            <a:bodyPr lIns="182854" tIns="28571" rIns="182854" bIns="68570" anchor="b"/>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48193">
                <a:defRPr sz="3000">
                  <a:solidFill>
                    <a:srgbClr val="FFFFFF"/>
                  </a:solidFill>
                </a:defRPr>
              </a:pPr>
              <a:endParaRPr lang="en-US" sz="1400" noProof="1">
                <a:solidFill>
                  <a:srgbClr val="505050">
                    <a:lumMod val="65000"/>
                    <a:lumOff val="35000"/>
                  </a:srgbClr>
                </a:solidFill>
              </a:endParaRPr>
            </a:p>
          </p:txBody>
        </p:sp>
        <p:sp>
          <p:nvSpPr>
            <p:cNvPr id="23" name="TextBox 22">
              <a:extLst>
                <a:ext uri="{FF2B5EF4-FFF2-40B4-BE49-F238E27FC236}">
                  <a16:creationId xmlns:a16="http://schemas.microsoft.com/office/drawing/2014/main" id="{72D730C9-79FC-4B92-BD2E-001E8E1E4780}"/>
                </a:ext>
              </a:extLst>
            </p:cNvPr>
            <p:cNvSpPr txBox="1"/>
            <p:nvPr/>
          </p:nvSpPr>
          <p:spPr>
            <a:xfrm>
              <a:off x="8920542" y="1593137"/>
              <a:ext cx="1753587" cy="889375"/>
            </a:xfrm>
            <a:prstGeom prst="rect">
              <a:avLst/>
            </a:prstGeom>
            <a:noFill/>
          </p:spPr>
          <p:txBody>
            <a:bodyPr wrap="square" lIns="179285" tIns="143428" rIns="179285" bIns="143428" rtlCol="0">
              <a:spAutoFit/>
            </a:bodyPr>
            <a:lstStyle/>
            <a:p>
              <a:pPr lvl="0"/>
              <a:r>
                <a:rPr lang="en-US" dirty="0">
                  <a:solidFill>
                    <a:schemeClr val="bg2"/>
                  </a:solidFill>
                </a:rPr>
                <a:t>Local Git</a:t>
              </a:r>
            </a:p>
            <a:p>
              <a:pPr defTabSz="914367">
                <a:lnSpc>
                  <a:spcPct val="90000"/>
                </a:lnSpc>
                <a:spcAft>
                  <a:spcPts val="588"/>
                </a:spcAft>
                <a:defRPr/>
              </a:pPr>
              <a:endParaRPr lang="en-US" sz="1372" dirty="0" err="1">
                <a:solidFill>
                  <a:srgbClr val="FFFFFF"/>
                </a:solidFill>
              </a:endParaRPr>
            </a:p>
          </p:txBody>
        </p:sp>
      </p:grpSp>
    </p:spTree>
    <p:custDataLst>
      <p:tags r:id="rId1"/>
    </p:custDataLst>
    <p:extLst>
      <p:ext uri="{BB962C8B-B14F-4D97-AF65-F5344CB8AC3E}">
        <p14:creationId xmlns:p14="http://schemas.microsoft.com/office/powerpoint/2010/main" val="252172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3720163" y="2540422"/>
            <a:ext cx="7227061" cy="1323439"/>
          </a:xfrm>
          <a:prstGeom prst="rect">
            <a:avLst/>
          </a:prstGeom>
        </p:spPr>
        <p:txBody>
          <a:bodyPr wrap="square">
            <a:spAutoFit/>
          </a:bodyPr>
          <a:lstStyle/>
          <a:p>
            <a:pPr algn="just" defTabSz="914367">
              <a:defRPr/>
            </a:pPr>
            <a:endParaRPr lang="en-US" sz="2400" dirty="0">
              <a:solidFill>
                <a:srgbClr val="0070C0"/>
              </a:solidFill>
            </a:endParaRPr>
          </a:p>
          <a:p>
            <a:pPr marL="690562" indent="-457200" algn="just" defTabSz="914367">
              <a:buFont typeface="Arial" panose="020B0604020202020204" pitchFamily="34" charset="0"/>
              <a:buChar char="•"/>
              <a:defRPr/>
            </a:pPr>
            <a:r>
              <a:rPr lang="en-US" sz="2800" dirty="0"/>
              <a:t>Understand Linux Distributions provided on Azure.</a:t>
            </a:r>
            <a:endParaRPr lang="en-US" sz="2353" dirty="0">
              <a:solidFill>
                <a:srgbClr val="505050"/>
              </a:solidFill>
              <a:ea typeface="Times New Roman" panose="02020603050405020304" pitchFamily="18" charset="0"/>
            </a:endParaRPr>
          </a:p>
        </p:txBody>
      </p:sp>
      <p:pic>
        <p:nvPicPr>
          <p:cNvPr id="25" name="Picture Placeholder 24" descr="A person sitting at a table using a computer&#10;&#10;Description automatically generated">
            <a:extLst>
              <a:ext uri="{FF2B5EF4-FFF2-40B4-BE49-F238E27FC236}">
                <a16:creationId xmlns:a16="http://schemas.microsoft.com/office/drawing/2014/main" id="{00A7A81A-9EF3-4858-B336-1FC8CA799896}"/>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16109" r="47733"/>
          <a:stretch/>
        </p:blipFill>
        <p:spPr>
          <a:xfrm>
            <a:off x="0" y="0"/>
            <a:ext cx="3720163" cy="6858000"/>
          </a:xfrm>
        </p:spPr>
      </p:pic>
      <p:sp>
        <p:nvSpPr>
          <p:cNvPr id="8" name="Title 10">
            <a:extLst>
              <a:ext uri="{FF2B5EF4-FFF2-40B4-BE49-F238E27FC236}">
                <a16:creationId xmlns:a16="http://schemas.microsoft.com/office/drawing/2014/main" id="{850D56E9-753D-4BA7-B61B-9BB92168FF55}"/>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a:t>
            </a:r>
            <a:endParaRPr lang="en-US" b="0" spc="0" dirty="0">
              <a:latin typeface="Segoe Semibold"/>
              <a:ea typeface="+mn-ea"/>
              <a:cs typeface="+mn-cs"/>
            </a:endParaRPr>
          </a:p>
        </p:txBody>
      </p:sp>
    </p:spTree>
    <p:custDataLst>
      <p:tags r:id="rId1"/>
    </p:custDataLst>
    <p:extLst>
      <p:ext uri="{BB962C8B-B14F-4D97-AF65-F5344CB8AC3E}">
        <p14:creationId xmlns:p14="http://schemas.microsoft.com/office/powerpoint/2010/main" val="633429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BF1B611-2E13-46DC-B261-6C03099BBD6F}"/>
              </a:ext>
            </a:extLst>
          </p:cNvPr>
          <p:cNvSpPr txBox="1">
            <a:spLocks/>
          </p:cNvSpPr>
          <p:nvPr/>
        </p:nvSpPr>
        <p:spPr>
          <a:xfrm>
            <a:off x="457200" y="457200"/>
            <a:ext cx="11277599" cy="59436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Web App for Containers</a:t>
            </a:r>
          </a:p>
        </p:txBody>
      </p:sp>
      <p:sp>
        <p:nvSpPr>
          <p:cNvPr id="10" name="Rectangle 3">
            <a:extLst>
              <a:ext uri="{FF2B5EF4-FFF2-40B4-BE49-F238E27FC236}">
                <a16:creationId xmlns:a16="http://schemas.microsoft.com/office/drawing/2014/main" id="{3E8229E4-BCEF-46FB-BEB2-8403A34EC282}"/>
              </a:ext>
            </a:extLst>
          </p:cNvPr>
          <p:cNvSpPr>
            <a:spLocks noChangeArrowheads="1"/>
          </p:cNvSpPr>
          <p:nvPr/>
        </p:nvSpPr>
        <p:spPr bwMode="auto">
          <a:xfrm>
            <a:off x="457200" y="1477632"/>
            <a:ext cx="11277599"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tabLst>
                <a:tab pos="58738" algn="l"/>
              </a:tabLst>
            </a:pPr>
            <a:r>
              <a:rPr lang="en-US" sz="2000" u="sng" dirty="0">
                <a:hlinkClick r:id="rId4"/>
              </a:rPr>
              <a:t>Web App for Containers</a:t>
            </a:r>
            <a:r>
              <a:rPr lang="en-US" sz="2000" dirty="0"/>
              <a:t> is catered more towards developers who want to have more control over, not just the code, but also the different packages, runtime framework, tooling etc. that are installed on their containers. </a:t>
            </a:r>
          </a:p>
          <a:p>
            <a:endParaRPr lang="en-US" sz="2000" dirty="0"/>
          </a:p>
          <a:p>
            <a:r>
              <a:rPr lang="en-US" sz="2000" dirty="0"/>
              <a:t>This offering is essentially bringing years worth of Azure App Service PaaS innovations to the community, by allowing developers to just focus on composing their containers without worrying about managing and maintaining an underlying container orchestrator. </a:t>
            </a:r>
          </a:p>
          <a:p>
            <a:endParaRPr lang="en-US" sz="2000" dirty="0"/>
          </a:p>
          <a:p>
            <a:r>
              <a:rPr lang="en-US" sz="2000" dirty="0"/>
              <a:t>Customers of this offering prefer to package their code and dependencies into containers using various CI/CD systems like:</a:t>
            </a:r>
          </a:p>
          <a:p>
            <a:endParaRPr lang="en-US" sz="2000" dirty="0"/>
          </a:p>
          <a:p>
            <a:pPr marL="342900" indent="-342900">
              <a:buFont typeface="Arial" panose="020B0604020202020204" pitchFamily="34" charset="0"/>
              <a:buChar char="•"/>
            </a:pPr>
            <a:r>
              <a:rPr lang="en-US" sz="2000" u="sng" dirty="0">
                <a:hlinkClick r:id="rId5"/>
              </a:rPr>
              <a:t>Jenkins</a:t>
            </a:r>
            <a:endParaRPr lang="en-US" sz="2000" dirty="0"/>
          </a:p>
          <a:p>
            <a:pPr marL="342900" indent="-342900">
              <a:buFont typeface="Arial" panose="020B0604020202020204" pitchFamily="34" charset="0"/>
              <a:buChar char="•"/>
            </a:pPr>
            <a:r>
              <a:rPr lang="en-US" sz="2000" u="sng" dirty="0">
                <a:hlinkClick r:id="rId6"/>
              </a:rPr>
              <a:t>Maven</a:t>
            </a:r>
            <a:endParaRPr lang="en-US" sz="2000" dirty="0"/>
          </a:p>
          <a:p>
            <a:pPr marL="342900" indent="-342900">
              <a:buFont typeface="Arial" panose="020B0604020202020204" pitchFamily="34" charset="0"/>
              <a:buChar char="•"/>
            </a:pPr>
            <a:r>
              <a:rPr lang="en-US" sz="2000" u="sng" dirty="0">
                <a:hlinkClick r:id="rId7"/>
              </a:rPr>
              <a:t>Travis CI</a:t>
            </a:r>
            <a:r>
              <a:rPr lang="en-US" sz="2000" u="sng" dirty="0"/>
              <a:t> </a:t>
            </a:r>
            <a:endParaRPr lang="en-US" sz="2000" dirty="0"/>
          </a:p>
          <a:p>
            <a:pPr marL="342900" indent="-342900">
              <a:buFont typeface="Arial" panose="020B0604020202020204" pitchFamily="34" charset="0"/>
              <a:buChar char="•"/>
            </a:pPr>
            <a:r>
              <a:rPr lang="en-US" sz="2000" u="sng" dirty="0">
                <a:hlinkClick r:id="rId8"/>
              </a:rPr>
              <a:t>Azure DevOps</a:t>
            </a:r>
            <a:endParaRPr lang="en-US" sz="2000" dirty="0"/>
          </a:p>
        </p:txBody>
      </p:sp>
    </p:spTree>
    <p:custDataLst>
      <p:tags r:id="rId1"/>
    </p:custDataLst>
    <p:extLst>
      <p:ext uri="{BB962C8B-B14F-4D97-AF65-F5344CB8AC3E}">
        <p14:creationId xmlns:p14="http://schemas.microsoft.com/office/powerpoint/2010/main" val="324517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5A937-6357-458C-9BD9-099AE0A7638B}"/>
              </a:ext>
            </a:extLst>
          </p:cNvPr>
          <p:cNvSpPr>
            <a:spLocks noGrp="1"/>
          </p:cNvSpPr>
          <p:nvPr>
            <p:ph type="title"/>
          </p:nvPr>
        </p:nvSpPr>
        <p:spPr>
          <a:xfrm>
            <a:off x="0" y="4787396"/>
            <a:ext cx="12192000" cy="904863"/>
          </a:xfrm>
          <a:solidFill>
            <a:schemeClr val="accent1"/>
          </a:solidFill>
        </p:spPr>
        <p:txBody>
          <a:bodyPr/>
          <a:lstStyle/>
          <a:p>
            <a:pPr marL="231775"/>
            <a:r>
              <a:rPr lang="en-US" sz="4400" b="0" dirty="0">
                <a:solidFill>
                  <a:schemeClr val="bg2"/>
                </a:solidFill>
                <a:latin typeface="+mn-lt"/>
              </a:rPr>
              <a:t>Video: </a:t>
            </a:r>
            <a:r>
              <a:rPr lang="en-US" sz="4400" b="0" dirty="0">
                <a:latin typeface="+mn-lt"/>
              </a:rPr>
              <a:t>Web App for Containers</a:t>
            </a:r>
            <a:endParaRPr lang="en-US" sz="4400" b="0" dirty="0">
              <a:solidFill>
                <a:schemeClr val="bg2"/>
              </a:solidFill>
              <a:latin typeface="+mn-lt"/>
            </a:endParaRPr>
          </a:p>
        </p:txBody>
      </p:sp>
      <p:sp>
        <p:nvSpPr>
          <p:cNvPr id="8" name="TextBox 7">
            <a:extLst>
              <a:ext uri="{FF2B5EF4-FFF2-40B4-BE49-F238E27FC236}">
                <a16:creationId xmlns:a16="http://schemas.microsoft.com/office/drawing/2014/main" id="{80D866A0-0D1F-4ADE-8E72-2E2C87737545}"/>
              </a:ext>
            </a:extLst>
          </p:cNvPr>
          <p:cNvSpPr txBox="1"/>
          <p:nvPr/>
        </p:nvSpPr>
        <p:spPr>
          <a:xfrm>
            <a:off x="5191432" y="668594"/>
            <a:ext cx="6771968" cy="3508653"/>
          </a:xfrm>
          <a:prstGeom prst="rect">
            <a:avLst/>
          </a:prstGeom>
        </p:spPr>
        <p:txBody>
          <a:bodyPr wrap="square" lIns="0" tIns="0" rIns="0" bIns="0" rtlCol="0" anchor="t" anchorCtr="0">
            <a:spAutoFit/>
          </a:bodyPr>
          <a:lstStyle/>
          <a:p>
            <a:r>
              <a:rPr lang="en-US" sz="2800" dirty="0"/>
              <a:t>Watch this video with the class and discuss the main topics presented:</a:t>
            </a:r>
          </a:p>
          <a:p>
            <a:pPr lvl="0"/>
            <a:endParaRPr lang="en-US" sz="2800" dirty="0"/>
          </a:p>
          <a:p>
            <a:pPr marL="457200" lvl="0" indent="-457200">
              <a:lnSpc>
                <a:spcPct val="150000"/>
              </a:lnSpc>
              <a:buFont typeface="Arial" panose="020B0604020202020204" pitchFamily="34" charset="0"/>
              <a:buChar char="•"/>
            </a:pPr>
            <a:r>
              <a:rPr lang="en-US" sz="2800" dirty="0"/>
              <a:t>Manage Web App on Azure Platform</a:t>
            </a:r>
          </a:p>
          <a:p>
            <a:pPr marL="457200" lvl="0" indent="-457200">
              <a:lnSpc>
                <a:spcPct val="150000"/>
              </a:lnSpc>
              <a:buFont typeface="Arial" panose="020B0604020202020204" pitchFamily="34" charset="0"/>
              <a:buChar char="•"/>
            </a:pPr>
            <a:r>
              <a:rPr lang="en-US" sz="2800" dirty="0"/>
              <a:t>Integration</a:t>
            </a:r>
          </a:p>
          <a:p>
            <a:pPr marL="457200" lvl="0" indent="-457200">
              <a:lnSpc>
                <a:spcPct val="150000"/>
              </a:lnSpc>
              <a:buFont typeface="Arial" panose="020B0604020202020204" pitchFamily="34" charset="0"/>
              <a:buChar char="•"/>
            </a:pPr>
            <a:r>
              <a:rPr lang="en-US" sz="2800" dirty="0"/>
              <a:t>Security and Control</a:t>
            </a:r>
          </a:p>
          <a:p>
            <a:endParaRPr lang="en-US" dirty="0"/>
          </a:p>
        </p:txBody>
      </p:sp>
      <p:pic>
        <p:nvPicPr>
          <p:cNvPr id="6" name="Picture Placeholder 5" descr="A picture containing food, table&#10;&#10;Description automatically generated">
            <a:extLst>
              <a:ext uri="{FF2B5EF4-FFF2-40B4-BE49-F238E27FC236}">
                <a16:creationId xmlns:a16="http://schemas.microsoft.com/office/drawing/2014/main" id="{559A1EC3-BF20-4DC5-9FD5-B44E2EA42931}"/>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16921" r="16921"/>
          <a:stretch>
            <a:fillRect/>
          </a:stretch>
        </p:blipFill>
        <p:spPr/>
      </p:pic>
      <p:sp>
        <p:nvSpPr>
          <p:cNvPr id="2" name="TextBox 1">
            <a:extLst>
              <a:ext uri="{FF2B5EF4-FFF2-40B4-BE49-F238E27FC236}">
                <a16:creationId xmlns:a16="http://schemas.microsoft.com/office/drawing/2014/main" id="{52A364CA-7886-492C-8830-26BB4BE4355E}"/>
              </a:ext>
            </a:extLst>
          </p:cNvPr>
          <p:cNvSpPr txBox="1"/>
          <p:nvPr/>
        </p:nvSpPr>
        <p:spPr>
          <a:xfrm>
            <a:off x="471948" y="6017342"/>
            <a:ext cx="11238271" cy="553998"/>
          </a:xfrm>
          <a:prstGeom prst="rect">
            <a:avLst/>
          </a:prstGeom>
        </p:spPr>
        <p:txBody>
          <a:bodyPr wrap="square" lIns="0" tIns="0" rIns="0" bIns="0" rtlCol="0" anchor="t" anchorCtr="0">
            <a:spAutoFit/>
          </a:bodyPr>
          <a:lstStyle/>
          <a:p>
            <a:r>
              <a:rPr lang="en-US" dirty="0">
                <a:hlinkClick r:id="rId5"/>
              </a:rPr>
              <a:t>https://microsoft.sharepoint.com/:f:/t/AppsInfraReadinessCouncil/EvPxvrF76etLjOSwt_GWOIMBFJkPmSa4VzliJtOEYkKvpw?e=Ah2mmJ</a:t>
            </a:r>
            <a:r>
              <a:rPr lang="en-US" dirty="0"/>
              <a:t> </a:t>
            </a:r>
          </a:p>
        </p:txBody>
      </p:sp>
    </p:spTree>
    <p:custDataLst>
      <p:tags r:id="rId1"/>
    </p:custDataLst>
    <p:extLst>
      <p:ext uri="{BB962C8B-B14F-4D97-AF65-F5344CB8AC3E}">
        <p14:creationId xmlns:p14="http://schemas.microsoft.com/office/powerpoint/2010/main" val="67377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10549" y="2227198"/>
            <a:ext cx="11901194" cy="2403605"/>
          </a:xfrm>
        </p:spPr>
        <p:txBody>
          <a:bodyPr/>
          <a:lstStyle/>
          <a:p>
            <a:r>
              <a:rPr lang="en-US" dirty="0"/>
              <a:t>Web App for Containers-Multi Container</a:t>
            </a:r>
          </a:p>
        </p:txBody>
      </p:sp>
    </p:spTree>
    <p:custDataLst>
      <p:tags r:id="rId1"/>
    </p:custDataLst>
    <p:extLst>
      <p:ext uri="{BB962C8B-B14F-4D97-AF65-F5344CB8AC3E}">
        <p14:creationId xmlns:p14="http://schemas.microsoft.com/office/powerpoint/2010/main" val="62699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D3850A-87C5-498A-B368-86ED2F8EA4F1}"/>
              </a:ext>
            </a:extLst>
          </p:cNvPr>
          <p:cNvSpPr/>
          <p:nvPr/>
        </p:nvSpPr>
        <p:spPr>
          <a:xfrm>
            <a:off x="3720164" y="2801680"/>
            <a:ext cx="7635192" cy="1323439"/>
          </a:xfrm>
          <a:prstGeom prst="rect">
            <a:avLst/>
          </a:prstGeom>
        </p:spPr>
        <p:txBody>
          <a:bodyPr wrap="square">
            <a:spAutoFit/>
          </a:bodyPr>
          <a:lstStyle/>
          <a:p>
            <a:pPr algn="just" defTabSz="914367">
              <a:defRPr/>
            </a:pPr>
            <a:endParaRPr lang="en-US" sz="2400" dirty="0">
              <a:solidFill>
                <a:srgbClr val="0070C0"/>
              </a:solidFill>
            </a:endParaRPr>
          </a:p>
          <a:p>
            <a:pPr marL="690562" indent="-457200" algn="just" defTabSz="914367">
              <a:buFont typeface="Arial" panose="020B0604020202020204" pitchFamily="34" charset="0"/>
              <a:buChar char="•"/>
              <a:defRPr/>
            </a:pPr>
            <a:r>
              <a:rPr lang="en-US" sz="2800" dirty="0"/>
              <a:t>Understand Docker Compose and how Multi Container works.</a:t>
            </a:r>
            <a:endParaRPr lang="en-US" sz="2800" dirty="0">
              <a:solidFill>
                <a:srgbClr val="505050"/>
              </a:solidFill>
              <a:ea typeface="Times New Roman" panose="02020603050405020304" pitchFamily="18" charset="0"/>
            </a:endParaRPr>
          </a:p>
        </p:txBody>
      </p:sp>
      <p:sp>
        <p:nvSpPr>
          <p:cNvPr id="7" name="Title 10">
            <a:extLst>
              <a:ext uri="{FF2B5EF4-FFF2-40B4-BE49-F238E27FC236}">
                <a16:creationId xmlns:a16="http://schemas.microsoft.com/office/drawing/2014/main" id="{C8902AFB-359E-48CA-B171-4380A68EEF14}"/>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a:t>
            </a:r>
            <a:endParaRPr lang="en-US" b="0" spc="0" dirty="0">
              <a:latin typeface="Segoe Semibold"/>
              <a:ea typeface="+mn-ea"/>
              <a:cs typeface="+mn-cs"/>
            </a:endParaRPr>
          </a:p>
        </p:txBody>
      </p:sp>
      <p:pic>
        <p:nvPicPr>
          <p:cNvPr id="6" name="Picture Placeholder 5" descr="A person sitting at a table using a computer&#10;&#10;Description automatically generated">
            <a:extLst>
              <a:ext uri="{FF2B5EF4-FFF2-40B4-BE49-F238E27FC236}">
                <a16:creationId xmlns:a16="http://schemas.microsoft.com/office/drawing/2014/main" id="{4B9F9DB1-0E1E-4997-83E3-18B9A0A563AB}"/>
              </a:ext>
            </a:extLst>
          </p:cNvPr>
          <p:cNvPicPr>
            <a:picLocks noGrp="1" noChangeAspect="1"/>
          </p:cNvPicPr>
          <p:nvPr>
            <p:ph type="pic" sz="quarter" idx="10"/>
          </p:nvPr>
        </p:nvPicPr>
        <p:blipFill>
          <a:blip r:embed="rId4" cstate="print">
            <a:extLst>
              <a:ext uri="{28A0092B-C50C-407E-A947-70E740481C1C}">
                <a14:useLocalDpi xmlns:a14="http://schemas.microsoft.com/office/drawing/2010/main" val="0"/>
              </a:ext>
            </a:extLst>
          </a:blip>
          <a:srcRect l="9323" r="9323"/>
          <a:stretch>
            <a:fillRect/>
          </a:stretch>
        </p:blipFill>
        <p:spPr/>
      </p:pic>
    </p:spTree>
    <p:custDataLst>
      <p:tags r:id="rId1"/>
    </p:custDataLst>
    <p:extLst>
      <p:ext uri="{BB962C8B-B14F-4D97-AF65-F5344CB8AC3E}">
        <p14:creationId xmlns:p14="http://schemas.microsoft.com/office/powerpoint/2010/main" val="36147082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5A937-6357-458C-9BD9-099AE0A7638B}"/>
              </a:ext>
            </a:extLst>
          </p:cNvPr>
          <p:cNvSpPr>
            <a:spLocks noGrp="1"/>
          </p:cNvSpPr>
          <p:nvPr>
            <p:ph type="title"/>
          </p:nvPr>
        </p:nvSpPr>
        <p:spPr>
          <a:xfrm>
            <a:off x="0" y="4787396"/>
            <a:ext cx="12192000" cy="904863"/>
          </a:xfrm>
          <a:solidFill>
            <a:schemeClr val="accent1"/>
          </a:solidFill>
        </p:spPr>
        <p:txBody>
          <a:bodyPr/>
          <a:lstStyle/>
          <a:p>
            <a:pPr marL="231775"/>
            <a:r>
              <a:rPr lang="en-US" sz="4400" b="0" dirty="0">
                <a:solidFill>
                  <a:schemeClr val="bg2"/>
                </a:solidFill>
                <a:latin typeface="+mn-lt"/>
              </a:rPr>
              <a:t>Simulation: Create Multi Container in Web App</a:t>
            </a:r>
          </a:p>
        </p:txBody>
      </p:sp>
      <p:sp>
        <p:nvSpPr>
          <p:cNvPr id="8" name="TextBox 7">
            <a:extLst>
              <a:ext uri="{FF2B5EF4-FFF2-40B4-BE49-F238E27FC236}">
                <a16:creationId xmlns:a16="http://schemas.microsoft.com/office/drawing/2014/main" id="{80D866A0-0D1F-4ADE-8E72-2E2C87737545}"/>
              </a:ext>
            </a:extLst>
          </p:cNvPr>
          <p:cNvSpPr txBox="1"/>
          <p:nvPr/>
        </p:nvSpPr>
        <p:spPr>
          <a:xfrm>
            <a:off x="5171768" y="962632"/>
            <a:ext cx="6194323" cy="2862322"/>
          </a:xfrm>
          <a:prstGeom prst="rect">
            <a:avLst/>
          </a:prstGeom>
        </p:spPr>
        <p:txBody>
          <a:bodyPr wrap="square" lIns="0" tIns="0" rIns="0" bIns="0" rtlCol="0" anchor="t" anchorCtr="0">
            <a:spAutoFit/>
          </a:bodyPr>
          <a:lstStyle/>
          <a:p>
            <a:pPr marL="512763" lvl="1" indent="-457200">
              <a:lnSpc>
                <a:spcPct val="150000"/>
              </a:lnSpc>
              <a:buFont typeface="Arial" panose="020B0604020202020204" pitchFamily="34" charset="0"/>
              <a:buChar char="•"/>
            </a:pPr>
            <a:r>
              <a:rPr lang="en-US" sz="2800" dirty="0"/>
              <a:t>Open your Participant Guide.</a:t>
            </a:r>
          </a:p>
          <a:p>
            <a:pPr marL="512763" lvl="1" indent="-457200">
              <a:lnSpc>
                <a:spcPct val="150000"/>
              </a:lnSpc>
              <a:buFont typeface="Arial" panose="020B0604020202020204" pitchFamily="34" charset="0"/>
              <a:buChar char="•"/>
            </a:pPr>
            <a:r>
              <a:rPr lang="en-US" sz="2800" dirty="0"/>
              <a:t>Review the information provided.</a:t>
            </a:r>
          </a:p>
          <a:p>
            <a:pPr marL="512763" lvl="1" indent="-457200">
              <a:lnSpc>
                <a:spcPct val="150000"/>
              </a:lnSpc>
              <a:buFont typeface="Arial" panose="020B0604020202020204" pitchFamily="34" charset="0"/>
              <a:buChar char="•"/>
            </a:pPr>
            <a:r>
              <a:rPr lang="en-US" sz="2800" dirty="0"/>
              <a:t>Create Multi Container in Web App, following the instructions.</a:t>
            </a:r>
          </a:p>
          <a:p>
            <a:endParaRPr lang="en-US" dirty="0"/>
          </a:p>
        </p:txBody>
      </p:sp>
      <p:pic>
        <p:nvPicPr>
          <p:cNvPr id="6" name="Picture Placeholder 5" descr="A picture containing food, table&#10;&#10;Description automatically generated">
            <a:extLst>
              <a:ext uri="{FF2B5EF4-FFF2-40B4-BE49-F238E27FC236}">
                <a16:creationId xmlns:a16="http://schemas.microsoft.com/office/drawing/2014/main" id="{559A1EC3-BF20-4DC5-9FD5-B44E2EA42931}"/>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921" r="16921"/>
          <a:stretch>
            <a:fillRect/>
          </a:stretch>
        </p:blipFill>
        <p:spPr/>
      </p:pic>
    </p:spTree>
    <p:custDataLst>
      <p:tags r:id="rId1"/>
    </p:custDataLst>
    <p:extLst>
      <p:ext uri="{BB962C8B-B14F-4D97-AF65-F5344CB8AC3E}">
        <p14:creationId xmlns:p14="http://schemas.microsoft.com/office/powerpoint/2010/main" val="2541307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38F037-A4FC-48F3-97F5-B5D53FBCCBBD}"/>
              </a:ext>
            </a:extLst>
          </p:cNvPr>
          <p:cNvSpPr/>
          <p:nvPr/>
        </p:nvSpPr>
        <p:spPr>
          <a:xfrm>
            <a:off x="291694" y="142297"/>
            <a:ext cx="4755854" cy="769441"/>
          </a:xfrm>
          <a:prstGeom prst="rect">
            <a:avLst/>
          </a:prstGeom>
        </p:spPr>
        <p:txBody>
          <a:bodyPr wrap="none">
            <a:spAutoFit/>
          </a:bodyPr>
          <a:lstStyle/>
          <a:p>
            <a:r>
              <a:rPr lang="en-US" sz="4400" dirty="0">
                <a:solidFill>
                  <a:srgbClr val="000000"/>
                </a:solidFill>
                <a:latin typeface="Segoe Semibold"/>
              </a:rPr>
              <a:t>Resources – Part 1</a:t>
            </a:r>
            <a:endParaRPr lang="en-US" sz="4400" dirty="0">
              <a:latin typeface="Segoe Semibold"/>
            </a:endParaRPr>
          </a:p>
        </p:txBody>
      </p:sp>
      <p:sp>
        <p:nvSpPr>
          <p:cNvPr id="5" name="TextBox 4">
            <a:extLst>
              <a:ext uri="{FF2B5EF4-FFF2-40B4-BE49-F238E27FC236}">
                <a16:creationId xmlns:a16="http://schemas.microsoft.com/office/drawing/2014/main" id="{C25DE567-531E-4E48-9823-15616DF7EA1D}"/>
              </a:ext>
            </a:extLst>
          </p:cNvPr>
          <p:cNvSpPr txBox="1"/>
          <p:nvPr/>
        </p:nvSpPr>
        <p:spPr>
          <a:xfrm>
            <a:off x="291694" y="1147713"/>
            <a:ext cx="11328567" cy="5539978"/>
          </a:xfrm>
          <a:prstGeom prst="rect">
            <a:avLst/>
          </a:prstGeom>
        </p:spPr>
        <p:txBody>
          <a:bodyPr wrap="square" lIns="0" tIns="0" rIns="0" bIns="0" rtlCol="0" anchor="t" anchorCtr="0">
            <a:spAutoFit/>
          </a:bodyPr>
          <a:lstStyle/>
          <a:p>
            <a:pPr marL="166688"/>
            <a:r>
              <a:rPr lang="en-US" sz="2000" dirty="0"/>
              <a:t>Linux Distributions Provided on Azure</a:t>
            </a:r>
          </a:p>
          <a:p>
            <a:pPr marL="623888" lvl="2">
              <a:buFont typeface="Arial" panose="020B0604020202020204" pitchFamily="34" charset="0"/>
              <a:buChar char="•"/>
            </a:pPr>
            <a:r>
              <a:rPr lang="en-US" sz="2000" u="sng" dirty="0">
                <a:hlinkClick r:id="rId3"/>
              </a:rPr>
              <a:t>  https://docs.microsoft.com/en-us/azure/virtual-machines/linux/endorsed-distros</a:t>
            </a:r>
            <a:r>
              <a:rPr lang="en-US" sz="2000" dirty="0"/>
              <a:t> </a:t>
            </a:r>
          </a:p>
          <a:p>
            <a:pPr marL="623888" lvl="2">
              <a:buFont typeface="Arial" panose="020B0604020202020204" pitchFamily="34" charset="0"/>
              <a:buChar char="•"/>
            </a:pPr>
            <a:endParaRPr lang="en-US" sz="2000" dirty="0"/>
          </a:p>
          <a:p>
            <a:pPr marL="166688"/>
            <a:r>
              <a:rPr lang="en-US" sz="2000" dirty="0"/>
              <a:t>Linux VM's Access</a:t>
            </a:r>
          </a:p>
          <a:p>
            <a:pPr marL="623888" lvl="2">
              <a:buClr>
                <a:schemeClr val="tx1"/>
              </a:buClr>
              <a:buFont typeface="Arial" panose="020B0604020202020204" pitchFamily="34" charset="0"/>
              <a:buChar char="•"/>
            </a:pPr>
            <a:r>
              <a:rPr lang="en-US" sz="2000" u="sng" dirty="0">
                <a:solidFill>
                  <a:schemeClr val="accent2"/>
                </a:solidFill>
              </a:rPr>
              <a:t>  </a:t>
            </a:r>
            <a:r>
              <a:rPr lang="en-US" sz="2000" u="sng" dirty="0">
                <a:solidFill>
                  <a:schemeClr val="accent2"/>
                </a:solidFill>
                <a:hlinkClick r:id="rId4"/>
              </a:rPr>
              <a:t>https://docs.microsoft.com/en-us/azure/marketplace/cloud-partner-portal/virtual-machine/cpp-connect-vm#connect-to-a-linux-based-vm</a:t>
            </a:r>
            <a:endParaRPr lang="en-US" sz="2000" u="sng" dirty="0">
              <a:solidFill>
                <a:schemeClr val="accent2"/>
              </a:solidFill>
            </a:endParaRPr>
          </a:p>
          <a:p>
            <a:pPr marL="623888" lvl="2">
              <a:buClr>
                <a:schemeClr val="tx1"/>
              </a:buClr>
            </a:pPr>
            <a:endParaRPr lang="en-US" sz="2000" u="sng" dirty="0">
              <a:solidFill>
                <a:schemeClr val="accent2"/>
              </a:solidFill>
            </a:endParaRPr>
          </a:p>
          <a:p>
            <a:pPr marL="166688"/>
            <a:r>
              <a:rPr lang="en-US" sz="2000" dirty="0"/>
              <a:t>Linux OS's Common Commands</a:t>
            </a:r>
          </a:p>
          <a:p>
            <a:pPr marL="966788" lvl="2" indent="-342900">
              <a:buFont typeface="Arial" panose="020B0604020202020204" pitchFamily="34" charset="0"/>
              <a:buChar char="•"/>
            </a:pPr>
            <a:r>
              <a:rPr lang="en-US" sz="2000" u="sng" dirty="0">
                <a:hlinkClick r:id="rId5"/>
              </a:rPr>
              <a:t>https://supportability.visualstudio.com/AzureAppService/_wiki/wikis/AzureAppService/188482/Azure-App-Service-Linux-Perf?anchor=commands</a:t>
            </a:r>
            <a:endParaRPr lang="en-US" sz="2000" u="sng" dirty="0"/>
          </a:p>
          <a:p>
            <a:pPr marL="623888" lvl="2"/>
            <a:endParaRPr lang="en-US" sz="2000" dirty="0"/>
          </a:p>
          <a:p>
            <a:pPr marL="166688"/>
            <a:r>
              <a:rPr lang="en-US" sz="2000" dirty="0"/>
              <a:t>File System Structure</a:t>
            </a:r>
          </a:p>
          <a:p>
            <a:pPr marL="966788" lvl="2" indent="-342900">
              <a:buFont typeface="Arial" panose="020B0604020202020204" pitchFamily="34" charset="0"/>
              <a:buChar char="•"/>
            </a:pPr>
            <a:r>
              <a:rPr lang="en-US" sz="2000" u="sng" dirty="0">
                <a:hlinkClick r:id="rId6"/>
              </a:rPr>
              <a:t>https://supportability.visualstudio.com/AzureAppService/_wiki/wikis/AzureAppService/188482/Azure-App-Service-Linux-Perf?anchor=system-structure-%26-directories</a:t>
            </a:r>
            <a:endParaRPr lang="en-US" sz="2000" u="sng" dirty="0"/>
          </a:p>
          <a:p>
            <a:pPr marL="623888" lvl="2"/>
            <a:endParaRPr lang="en-US" sz="2000" dirty="0"/>
          </a:p>
          <a:p>
            <a:pPr marL="166688"/>
            <a:r>
              <a:rPr lang="en-US" sz="2000" dirty="0"/>
              <a:t>Best Practices for Docker Container</a:t>
            </a:r>
          </a:p>
          <a:p>
            <a:pPr marL="966788" lvl="2" indent="-342900">
              <a:buClr>
                <a:schemeClr val="tx1"/>
              </a:buClr>
              <a:buFont typeface="Arial" panose="020B0604020202020204" pitchFamily="34" charset="0"/>
              <a:buChar char="•"/>
            </a:pPr>
            <a:r>
              <a:rPr lang="en-US" sz="2000" u="sng" dirty="0">
                <a:solidFill>
                  <a:schemeClr val="accent2"/>
                </a:solidFill>
              </a:rPr>
              <a:t>https://supportability.visualstudio.com/AzureAppService/_wiki/wikis/AzureAppService/188332/Azure-App-Service-Containers-Docker-Containers?anchor=docker-best-practices</a:t>
            </a:r>
          </a:p>
        </p:txBody>
      </p:sp>
    </p:spTree>
    <p:custDataLst>
      <p:tags r:id="rId1"/>
    </p:custDataLst>
    <p:extLst>
      <p:ext uri="{BB962C8B-B14F-4D97-AF65-F5344CB8AC3E}">
        <p14:creationId xmlns:p14="http://schemas.microsoft.com/office/powerpoint/2010/main" val="10273881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253E37-82EC-437E-A92D-E22A86201671}"/>
              </a:ext>
            </a:extLst>
          </p:cNvPr>
          <p:cNvSpPr/>
          <p:nvPr/>
        </p:nvSpPr>
        <p:spPr>
          <a:xfrm>
            <a:off x="147484" y="917912"/>
            <a:ext cx="12044516" cy="5940088"/>
          </a:xfrm>
          <a:prstGeom prst="rect">
            <a:avLst/>
          </a:prstGeom>
        </p:spPr>
        <p:txBody>
          <a:bodyPr wrap="square">
            <a:spAutoFit/>
          </a:bodyPr>
          <a:lstStyle/>
          <a:p>
            <a:pPr marL="166688"/>
            <a:r>
              <a:rPr lang="en-US" sz="2000" dirty="0"/>
              <a:t>Open Source Stacks</a:t>
            </a:r>
          </a:p>
          <a:p>
            <a:pPr marL="909638" lvl="1" indent="-285750">
              <a:buFont typeface="Arial" panose="020B0604020202020204" pitchFamily="34" charset="0"/>
              <a:buChar char="•"/>
            </a:pPr>
            <a:r>
              <a:rPr lang="en-US" sz="2000" u="sng" dirty="0">
                <a:hlinkClick r:id="rId4"/>
              </a:rPr>
              <a:t>https://supportability.visualstudio.com/AzureAppService/_wiki/wikis/AzureAppService/188476/Azure-App-Service-Linux-OSS</a:t>
            </a:r>
            <a:endParaRPr lang="en-US" sz="2000" u="sng" dirty="0"/>
          </a:p>
          <a:p>
            <a:pPr marL="623888" lvl="1"/>
            <a:endParaRPr lang="en-US" sz="2000" dirty="0"/>
          </a:p>
          <a:p>
            <a:pPr marL="166688"/>
            <a:r>
              <a:rPr lang="en-US" sz="2000" dirty="0"/>
              <a:t>App Service on Linux Architecture</a:t>
            </a:r>
          </a:p>
          <a:p>
            <a:pPr marL="909638" lvl="1" indent="-285750">
              <a:buFont typeface="Arial" panose="020B0604020202020204" pitchFamily="34" charset="0"/>
              <a:buChar char="•"/>
            </a:pPr>
            <a:r>
              <a:rPr lang="en-US" sz="2000" u="sng" dirty="0">
                <a:hlinkClick r:id="rId5"/>
              </a:rPr>
              <a:t>https://microsoft.sharepoint.com/teams/DSHome/azure/WAWS/Shared%20Documents/Training/Videos/Web%20Apps%20on%20Linux.mp4</a:t>
            </a:r>
            <a:r>
              <a:rPr lang="en-US" sz="2000" dirty="0"/>
              <a:t> </a:t>
            </a:r>
          </a:p>
          <a:p>
            <a:pPr marL="166688"/>
            <a:endParaRPr lang="en-US" sz="2000" dirty="0"/>
          </a:p>
          <a:p>
            <a:pPr marL="166688"/>
            <a:r>
              <a:rPr lang="en-US" sz="2000" dirty="0"/>
              <a:t>Nginx</a:t>
            </a:r>
          </a:p>
          <a:p>
            <a:pPr marL="976313" lvl="1" indent="-285750">
              <a:buFont typeface="Arial" panose="020B0604020202020204" pitchFamily="34" charset="0"/>
              <a:buChar char="•"/>
            </a:pPr>
            <a:r>
              <a:rPr lang="en-US" sz="2000" u="sng" dirty="0">
                <a:hlinkClick r:id="rId6"/>
              </a:rPr>
              <a:t>https://supportability.visualstudio.com/AzureAppService/_wiki/wikis/AzureAppService/293750/Azure-App-Service-Linux-Nginx</a:t>
            </a:r>
            <a:endParaRPr lang="en-US" sz="2000" u="sng" dirty="0"/>
          </a:p>
          <a:p>
            <a:pPr marL="690563" lvl="1"/>
            <a:endParaRPr lang="en-US" sz="2000" dirty="0"/>
          </a:p>
          <a:p>
            <a:pPr marL="233363"/>
            <a:r>
              <a:rPr lang="en-US" sz="2000" dirty="0"/>
              <a:t>App Service on Linux (Blessed Images) vs Web App for Containers (Custom Containers)</a:t>
            </a:r>
          </a:p>
          <a:p>
            <a:pPr marL="976313" lvl="1" indent="-285750">
              <a:buFont typeface="Arial" panose="020B0604020202020204" pitchFamily="34" charset="0"/>
              <a:buChar char="•"/>
            </a:pPr>
            <a:r>
              <a:rPr lang="en-US" sz="2000" u="sng" dirty="0">
                <a:hlinkClick r:id="rId7"/>
              </a:rPr>
              <a:t>https://docs.microsoft.com/en-us/azure/app-service/containers/app-service-linux-intro</a:t>
            </a:r>
            <a:endParaRPr lang="en-US" sz="2000" u="sng" dirty="0"/>
          </a:p>
          <a:p>
            <a:pPr marL="976313" lvl="1" indent="-285750">
              <a:buFont typeface="Arial" panose="020B0604020202020204" pitchFamily="34" charset="0"/>
              <a:buChar char="•"/>
            </a:pPr>
            <a:r>
              <a:rPr lang="en-US" sz="2000" u="sng" dirty="0">
                <a:hlinkClick r:id="rId8"/>
              </a:rPr>
              <a:t>https://azure.microsoft.com/en-us/blog/webapp-for-containers-overview/</a:t>
            </a:r>
            <a:r>
              <a:rPr lang="en-US" sz="2000" dirty="0"/>
              <a:t> </a:t>
            </a:r>
          </a:p>
          <a:p>
            <a:pPr marL="976313" lvl="1" indent="-285750">
              <a:buFont typeface="Arial" panose="020B0604020202020204" pitchFamily="34" charset="0"/>
              <a:buChar char="•"/>
            </a:pPr>
            <a:r>
              <a:rPr lang="en-US" sz="2000" u="sng" dirty="0">
                <a:hlinkClick r:id="rId9"/>
              </a:rPr>
              <a:t>https://azure.microsoft.com/en-us/services/app-service/containers/</a:t>
            </a:r>
            <a:r>
              <a:rPr lang="en-US" sz="2000" dirty="0"/>
              <a:t> </a:t>
            </a:r>
          </a:p>
          <a:p>
            <a:pPr marL="398463" lvl="2"/>
            <a:endParaRPr lang="en-US" sz="2000" dirty="0"/>
          </a:p>
          <a:p>
            <a:pPr marL="233363"/>
            <a:r>
              <a:rPr lang="en-US" sz="2000" dirty="0"/>
              <a:t>Web App for Containers – Multi Container</a:t>
            </a:r>
          </a:p>
          <a:p>
            <a:pPr marL="976313" lvl="1" indent="-285750">
              <a:buFont typeface="Arial" panose="020B0604020202020204" pitchFamily="34" charset="0"/>
              <a:buChar char="•"/>
            </a:pPr>
            <a:r>
              <a:rPr lang="en-US" sz="2000" u="sng" dirty="0">
                <a:hlinkClick r:id="rId10"/>
              </a:rPr>
              <a:t>https://docs.microsoft.com/en-us/azure/app-service/containers/tutorial-multi-container-app</a:t>
            </a:r>
            <a:r>
              <a:rPr lang="en-US" sz="2000" dirty="0"/>
              <a:t> </a:t>
            </a:r>
          </a:p>
        </p:txBody>
      </p:sp>
      <p:sp>
        <p:nvSpPr>
          <p:cNvPr id="4" name="Rectangle 3">
            <a:extLst>
              <a:ext uri="{FF2B5EF4-FFF2-40B4-BE49-F238E27FC236}">
                <a16:creationId xmlns:a16="http://schemas.microsoft.com/office/drawing/2014/main" id="{7E99D30B-3930-4F29-95A4-8679A3269EC6}"/>
              </a:ext>
            </a:extLst>
          </p:cNvPr>
          <p:cNvSpPr/>
          <p:nvPr/>
        </p:nvSpPr>
        <p:spPr>
          <a:xfrm>
            <a:off x="293163" y="142297"/>
            <a:ext cx="4840812" cy="769441"/>
          </a:xfrm>
          <a:prstGeom prst="rect">
            <a:avLst/>
          </a:prstGeom>
        </p:spPr>
        <p:txBody>
          <a:bodyPr wrap="none">
            <a:spAutoFit/>
          </a:bodyPr>
          <a:lstStyle/>
          <a:p>
            <a:r>
              <a:rPr lang="en-US" sz="4400" dirty="0">
                <a:solidFill>
                  <a:srgbClr val="000000"/>
                </a:solidFill>
                <a:latin typeface="Segoe Semibold"/>
              </a:rPr>
              <a:t>Resources – Part 2</a:t>
            </a:r>
            <a:endParaRPr lang="en-US" sz="4400" dirty="0">
              <a:latin typeface="Segoe Semibold"/>
            </a:endParaRPr>
          </a:p>
        </p:txBody>
      </p:sp>
    </p:spTree>
    <p:custDataLst>
      <p:tags r:id="rId1"/>
    </p:custDataLst>
    <p:extLst>
      <p:ext uri="{BB962C8B-B14F-4D97-AF65-F5344CB8AC3E}">
        <p14:creationId xmlns:p14="http://schemas.microsoft.com/office/powerpoint/2010/main" val="219000038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BDE2783-A81B-46AE-B8E5-D90E96E1011C}"/>
              </a:ext>
            </a:extLst>
          </p:cNvPr>
          <p:cNvSpPr/>
          <p:nvPr/>
        </p:nvSpPr>
        <p:spPr>
          <a:xfrm>
            <a:off x="767308" y="3429000"/>
            <a:ext cx="5337230" cy="1323439"/>
          </a:xfrm>
          <a:prstGeom prst="rect">
            <a:avLst/>
          </a:prstGeom>
        </p:spPr>
        <p:txBody>
          <a:bodyPr wrap="none">
            <a:spAutoFit/>
          </a:bodyPr>
          <a:lstStyle/>
          <a:p>
            <a:r>
              <a:rPr lang="en-US" sz="8000" dirty="0">
                <a:solidFill>
                  <a:schemeClr val="accent1"/>
                </a:solidFill>
                <a:latin typeface="Segoe Semibold"/>
              </a:rPr>
              <a:t>Thank you!</a:t>
            </a:r>
          </a:p>
        </p:txBody>
      </p:sp>
    </p:spTree>
    <p:custDataLst>
      <p:tags r:id="rId1"/>
    </p:custDataLst>
    <p:extLst>
      <p:ext uri="{BB962C8B-B14F-4D97-AF65-F5344CB8AC3E}">
        <p14:creationId xmlns:p14="http://schemas.microsoft.com/office/powerpoint/2010/main" val="420210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DC11A3E-CDEE-49F3-9DA8-55566911C22A}"/>
              </a:ext>
            </a:extLst>
          </p:cNvPr>
          <p:cNvSpPr/>
          <p:nvPr/>
        </p:nvSpPr>
        <p:spPr>
          <a:xfrm>
            <a:off x="192833" y="1238828"/>
            <a:ext cx="11473542" cy="1056058"/>
          </a:xfrm>
          <a:prstGeom prst="rect">
            <a:avLst/>
          </a:prstGeom>
        </p:spPr>
        <p:txBody>
          <a:bodyPr wrap="square">
            <a:spAutoFit/>
          </a:bodyPr>
          <a:lstStyle/>
          <a:p>
            <a:pPr marL="55563">
              <a:lnSpc>
                <a:spcPct val="107000"/>
              </a:lnSpc>
              <a:spcBef>
                <a:spcPts val="600"/>
              </a:spcBef>
              <a:spcAft>
                <a:spcPts val="600"/>
              </a:spcAft>
            </a:pPr>
            <a:r>
              <a:rPr lang="en-US" sz="2000" dirty="0">
                <a:solidFill>
                  <a:srgbClr val="000000"/>
                </a:solidFill>
                <a:latin typeface="Segoe UI" panose="020B0502040204020203" pitchFamily="34" charset="0"/>
                <a:ea typeface="Segoe UI" panose="020B0502040204020203" pitchFamily="34" charset="0"/>
                <a:cs typeface="Times New Roman" panose="02020603050405020304" pitchFamily="18" charset="0"/>
              </a:rPr>
              <a:t>The following table lists the Linux distributions and versions that are supported on Azure. Refer to </a:t>
            </a:r>
            <a:r>
              <a:rPr lang="en-US" sz="2000" u="sng" dirty="0">
                <a:solidFill>
                  <a:schemeClr val="accent2"/>
                </a:solidFill>
                <a:latin typeface="Segoe UI" panose="020B0502040204020203" pitchFamily="34" charset="0"/>
                <a:ea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Support for Linux images in Microsoft Azure</a:t>
            </a:r>
            <a:r>
              <a:rPr lang="en-US" sz="2000" dirty="0">
                <a:solidFill>
                  <a:schemeClr val="accent2"/>
                </a:solidFill>
                <a:latin typeface="Segoe UI" panose="020B0502040204020203" pitchFamily="34" charset="0"/>
                <a:ea typeface="Segoe UI" panose="020B0502040204020203" pitchFamily="34" charset="0"/>
                <a:cs typeface="Times New Roman" panose="02020603050405020304" pitchFamily="18" charset="0"/>
              </a:rPr>
              <a:t> </a:t>
            </a:r>
            <a:r>
              <a:rPr lang="en-US" sz="2000" dirty="0">
                <a:solidFill>
                  <a:srgbClr val="000000"/>
                </a:solidFill>
                <a:latin typeface="Segoe UI" panose="020B0502040204020203" pitchFamily="34" charset="0"/>
                <a:ea typeface="Segoe UI" panose="020B0502040204020203" pitchFamily="34" charset="0"/>
                <a:cs typeface="Times New Roman" panose="02020603050405020304" pitchFamily="18" charset="0"/>
              </a:rPr>
              <a:t>for more detailed information about support for Linux and open-source technology in Azure.</a:t>
            </a:r>
          </a:p>
        </p:txBody>
      </p:sp>
      <p:sp>
        <p:nvSpPr>
          <p:cNvPr id="46" name="TextBox 45">
            <a:extLst>
              <a:ext uri="{FF2B5EF4-FFF2-40B4-BE49-F238E27FC236}">
                <a16:creationId xmlns:a16="http://schemas.microsoft.com/office/drawing/2014/main" id="{B1589CE1-BD8E-46E0-9CBD-C16B968EDB71}"/>
              </a:ext>
            </a:extLst>
          </p:cNvPr>
          <p:cNvSpPr txBox="1"/>
          <p:nvPr/>
        </p:nvSpPr>
        <p:spPr>
          <a:xfrm>
            <a:off x="3349690" y="6257601"/>
            <a:ext cx="1706048" cy="184666"/>
          </a:xfrm>
          <a:prstGeom prst="rect">
            <a:avLst/>
          </a:prstGeom>
        </p:spPr>
        <p:txBody>
          <a:bodyPr wrap="square" lIns="0" tIns="0" rIns="0" bIns="0" rtlCol="0" anchor="t" anchorCtr="0">
            <a:spAutoFit/>
          </a:bodyPr>
          <a:lstStyle/>
          <a:p>
            <a:r>
              <a:rPr lang="en-US" sz="1200" dirty="0">
                <a:solidFill>
                  <a:schemeClr val="bg2"/>
                </a:solidFill>
              </a:rPr>
              <a:t>Ubuntu 12.04+ </a:t>
            </a:r>
            <a:r>
              <a:rPr lang="en-US" sz="1200" b="1" baseline="30000" dirty="0">
                <a:solidFill>
                  <a:schemeClr val="bg2"/>
                </a:solidFill>
              </a:rPr>
              <a:t>1</a:t>
            </a:r>
            <a:endParaRPr lang="en-US" sz="1200" dirty="0">
              <a:solidFill>
                <a:schemeClr val="bg2"/>
              </a:solidFill>
            </a:endParaRPr>
          </a:p>
        </p:txBody>
      </p:sp>
      <p:sp>
        <p:nvSpPr>
          <p:cNvPr id="34" name="Title 12">
            <a:extLst>
              <a:ext uri="{FF2B5EF4-FFF2-40B4-BE49-F238E27FC236}">
                <a16:creationId xmlns:a16="http://schemas.microsoft.com/office/drawing/2014/main" id="{2B973A34-F48C-43DD-98F5-F20E263A9EB9}"/>
              </a:ext>
            </a:extLst>
          </p:cNvPr>
          <p:cNvSpPr txBox="1">
            <a:spLocks/>
          </p:cNvSpPr>
          <p:nvPr/>
        </p:nvSpPr>
        <p:spPr>
          <a:xfrm>
            <a:off x="349736" y="334296"/>
            <a:ext cx="7010400" cy="6093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latin typeface="Segoe Semibold"/>
              </a:rPr>
              <a:t>Supported Distributions</a:t>
            </a:r>
          </a:p>
        </p:txBody>
      </p:sp>
      <p:sp>
        <p:nvSpPr>
          <p:cNvPr id="2" name="Rectangle 1">
            <a:extLst>
              <a:ext uri="{FF2B5EF4-FFF2-40B4-BE49-F238E27FC236}">
                <a16:creationId xmlns:a16="http://schemas.microsoft.com/office/drawing/2014/main" id="{56FD6FC2-64E3-47A2-8B5D-3E2B48288E9C}"/>
              </a:ext>
            </a:extLst>
          </p:cNvPr>
          <p:cNvSpPr/>
          <p:nvPr/>
        </p:nvSpPr>
        <p:spPr>
          <a:xfrm>
            <a:off x="6848671" y="3515606"/>
            <a:ext cx="1554480" cy="640080"/>
          </a:xfrm>
          <a:prstGeom prst="rect">
            <a:avLst/>
          </a:prstGeom>
          <a:solidFill>
            <a:srgbClr val="00BC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Red Hat Enterprise</a:t>
            </a:r>
          </a:p>
        </p:txBody>
      </p:sp>
      <p:sp>
        <p:nvSpPr>
          <p:cNvPr id="3" name="Rectangle 2">
            <a:extLst>
              <a:ext uri="{FF2B5EF4-FFF2-40B4-BE49-F238E27FC236}">
                <a16:creationId xmlns:a16="http://schemas.microsoft.com/office/drawing/2014/main" id="{CB35BCF9-8A42-4123-B255-D5DEA3212A7D}"/>
              </a:ext>
            </a:extLst>
          </p:cNvPr>
          <p:cNvSpPr/>
          <p:nvPr/>
        </p:nvSpPr>
        <p:spPr>
          <a:xfrm>
            <a:off x="8390708" y="3515606"/>
            <a:ext cx="1554480" cy="640080"/>
          </a:xfrm>
          <a:prstGeom prst="rect">
            <a:avLst/>
          </a:prstGeom>
          <a:solidFill>
            <a:srgbClr val="D7D7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RHEL 6.7+, 7.1+, 8.0+</a:t>
            </a:r>
          </a:p>
        </p:txBody>
      </p:sp>
      <p:sp>
        <p:nvSpPr>
          <p:cNvPr id="58" name="Rectangle 57">
            <a:extLst>
              <a:ext uri="{FF2B5EF4-FFF2-40B4-BE49-F238E27FC236}">
                <a16:creationId xmlns:a16="http://schemas.microsoft.com/office/drawing/2014/main" id="{3008EAF7-CCE3-4DCC-A544-E9933E60AD0A}"/>
              </a:ext>
            </a:extLst>
          </p:cNvPr>
          <p:cNvSpPr/>
          <p:nvPr/>
        </p:nvSpPr>
        <p:spPr>
          <a:xfrm>
            <a:off x="2035629" y="4320999"/>
            <a:ext cx="1554480" cy="640080"/>
          </a:xfrm>
          <a:prstGeom prst="rect">
            <a:avLst/>
          </a:prstGeom>
          <a:solidFill>
            <a:srgbClr val="00BC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hlinkClick r:id="rId4">
                  <a:extLst>
                    <a:ext uri="{A12FA001-AC4F-418D-AE19-62706E023703}">
                      <ahyp:hlinkClr xmlns:ahyp="http://schemas.microsoft.com/office/drawing/2018/hyperlinkcolor" val="tx"/>
                    </a:ext>
                  </a:extLst>
                </a:hlinkClick>
              </a:rPr>
              <a:t>CoreOS</a:t>
            </a:r>
            <a:endParaRPr lang="en-US" dirty="0">
              <a:solidFill>
                <a:schemeClr val="tx1"/>
              </a:solidFill>
            </a:endParaRPr>
          </a:p>
        </p:txBody>
      </p:sp>
      <p:sp>
        <p:nvSpPr>
          <p:cNvPr id="59" name="Rectangle 58">
            <a:extLst>
              <a:ext uri="{FF2B5EF4-FFF2-40B4-BE49-F238E27FC236}">
                <a16:creationId xmlns:a16="http://schemas.microsoft.com/office/drawing/2014/main" id="{787C9976-2A82-42D7-9E75-7696E825F3D9}"/>
              </a:ext>
            </a:extLst>
          </p:cNvPr>
          <p:cNvSpPr/>
          <p:nvPr/>
        </p:nvSpPr>
        <p:spPr>
          <a:xfrm>
            <a:off x="8390708" y="4328046"/>
            <a:ext cx="1554480" cy="640080"/>
          </a:xfrm>
          <a:prstGeom prst="rect">
            <a:avLst/>
          </a:prstGeom>
          <a:solidFill>
            <a:srgbClr val="D7D7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a:p>
            <a:pPr algn="ctr"/>
            <a:endParaRPr lang="en-US" dirty="0"/>
          </a:p>
          <a:p>
            <a:r>
              <a:rPr lang="en-US" dirty="0"/>
              <a:t>SLES/SLES for SAP 11 SP4</a:t>
            </a:r>
            <a:br>
              <a:rPr lang="en-US" dirty="0"/>
            </a:br>
            <a:br>
              <a:rPr lang="en-US" dirty="0"/>
            </a:br>
            <a:endParaRPr lang="en-US" dirty="0"/>
          </a:p>
        </p:txBody>
      </p:sp>
      <p:sp>
        <p:nvSpPr>
          <p:cNvPr id="62" name="Rectangle 61">
            <a:extLst>
              <a:ext uri="{FF2B5EF4-FFF2-40B4-BE49-F238E27FC236}">
                <a16:creationId xmlns:a16="http://schemas.microsoft.com/office/drawing/2014/main" id="{F4C2BD84-C9D5-4CA3-AA05-C5F5A4FB032E}"/>
              </a:ext>
            </a:extLst>
          </p:cNvPr>
          <p:cNvSpPr/>
          <p:nvPr/>
        </p:nvSpPr>
        <p:spPr>
          <a:xfrm>
            <a:off x="2035629" y="3485712"/>
            <a:ext cx="1554480" cy="640080"/>
          </a:xfrm>
          <a:prstGeom prst="rect">
            <a:avLst/>
          </a:prstGeom>
          <a:solidFill>
            <a:srgbClr val="00BC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CentOS</a:t>
            </a:r>
          </a:p>
        </p:txBody>
      </p:sp>
      <p:sp>
        <p:nvSpPr>
          <p:cNvPr id="64" name="Rectangle 63">
            <a:extLst>
              <a:ext uri="{FF2B5EF4-FFF2-40B4-BE49-F238E27FC236}">
                <a16:creationId xmlns:a16="http://schemas.microsoft.com/office/drawing/2014/main" id="{CC8B7B9C-CDE0-4DE8-9B19-6E7787E30AA8}"/>
              </a:ext>
            </a:extLst>
          </p:cNvPr>
          <p:cNvSpPr/>
          <p:nvPr/>
        </p:nvSpPr>
        <p:spPr>
          <a:xfrm>
            <a:off x="6836229" y="4328046"/>
            <a:ext cx="1554480" cy="640080"/>
          </a:xfrm>
          <a:prstGeom prst="rect">
            <a:avLst/>
          </a:prstGeom>
          <a:solidFill>
            <a:srgbClr val="00BC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SUSE Linux Enterprise</a:t>
            </a:r>
          </a:p>
        </p:txBody>
      </p:sp>
      <p:sp>
        <p:nvSpPr>
          <p:cNvPr id="66" name="Rectangle 65">
            <a:extLst>
              <a:ext uri="{FF2B5EF4-FFF2-40B4-BE49-F238E27FC236}">
                <a16:creationId xmlns:a16="http://schemas.microsoft.com/office/drawing/2014/main" id="{C79B1F63-D6A7-47C5-9A45-BDE60D04AEF8}"/>
              </a:ext>
            </a:extLst>
          </p:cNvPr>
          <p:cNvSpPr/>
          <p:nvPr/>
        </p:nvSpPr>
        <p:spPr>
          <a:xfrm>
            <a:off x="6842448" y="5179134"/>
            <a:ext cx="1554480" cy="640080"/>
          </a:xfrm>
          <a:prstGeom prst="rect">
            <a:avLst/>
          </a:prstGeom>
          <a:solidFill>
            <a:srgbClr val="00BC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OpenSUSE</a:t>
            </a:r>
          </a:p>
        </p:txBody>
      </p:sp>
      <p:sp>
        <p:nvSpPr>
          <p:cNvPr id="71" name="Rectangle 70">
            <a:extLst>
              <a:ext uri="{FF2B5EF4-FFF2-40B4-BE49-F238E27FC236}">
                <a16:creationId xmlns:a16="http://schemas.microsoft.com/office/drawing/2014/main" id="{423972A9-A6F8-47BC-89FB-ED149C1C9086}"/>
              </a:ext>
            </a:extLst>
          </p:cNvPr>
          <p:cNvSpPr/>
          <p:nvPr/>
        </p:nvSpPr>
        <p:spPr>
          <a:xfrm>
            <a:off x="8390711" y="5179134"/>
            <a:ext cx="1554477" cy="640080"/>
          </a:xfrm>
          <a:prstGeom prst="rect">
            <a:avLst/>
          </a:prstGeom>
          <a:solidFill>
            <a:srgbClr val="D7D7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openSUSE Leap 42.2+</a:t>
            </a:r>
          </a:p>
        </p:txBody>
      </p:sp>
      <p:sp>
        <p:nvSpPr>
          <p:cNvPr id="72" name="Rectangle 71">
            <a:extLst>
              <a:ext uri="{FF2B5EF4-FFF2-40B4-BE49-F238E27FC236}">
                <a16:creationId xmlns:a16="http://schemas.microsoft.com/office/drawing/2014/main" id="{E1D1F9A0-E277-4388-9411-AEBF61BEBA3A}"/>
              </a:ext>
            </a:extLst>
          </p:cNvPr>
          <p:cNvSpPr/>
          <p:nvPr/>
        </p:nvSpPr>
        <p:spPr>
          <a:xfrm>
            <a:off x="2035629" y="5991574"/>
            <a:ext cx="1554480" cy="640080"/>
          </a:xfrm>
          <a:prstGeom prst="rect">
            <a:avLst/>
          </a:prstGeom>
          <a:solidFill>
            <a:srgbClr val="00BC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Oracle Linux</a:t>
            </a:r>
          </a:p>
        </p:txBody>
      </p:sp>
      <p:sp>
        <p:nvSpPr>
          <p:cNvPr id="73" name="Rectangle 72">
            <a:extLst>
              <a:ext uri="{FF2B5EF4-FFF2-40B4-BE49-F238E27FC236}">
                <a16:creationId xmlns:a16="http://schemas.microsoft.com/office/drawing/2014/main" id="{5FD2FA39-2257-4AB1-9C27-4923174E39FF}"/>
              </a:ext>
            </a:extLst>
          </p:cNvPr>
          <p:cNvSpPr/>
          <p:nvPr/>
        </p:nvSpPr>
        <p:spPr>
          <a:xfrm>
            <a:off x="8390711" y="5991574"/>
            <a:ext cx="1554477" cy="640080"/>
          </a:xfrm>
          <a:prstGeom prst="rect">
            <a:avLst/>
          </a:prstGeom>
          <a:solidFill>
            <a:srgbClr val="D7D7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Ubuntu 12.04+1</a:t>
            </a:r>
          </a:p>
        </p:txBody>
      </p:sp>
      <p:sp>
        <p:nvSpPr>
          <p:cNvPr id="75" name="Rectangle 74">
            <a:extLst>
              <a:ext uri="{FF2B5EF4-FFF2-40B4-BE49-F238E27FC236}">
                <a16:creationId xmlns:a16="http://schemas.microsoft.com/office/drawing/2014/main" id="{8DE22943-0BCC-4C87-8AD3-6834A599ABA3}"/>
              </a:ext>
            </a:extLst>
          </p:cNvPr>
          <p:cNvSpPr/>
          <p:nvPr/>
        </p:nvSpPr>
        <p:spPr>
          <a:xfrm>
            <a:off x="3590422" y="5991574"/>
            <a:ext cx="1554480" cy="640080"/>
          </a:xfrm>
          <a:prstGeom prst="rect">
            <a:avLst/>
          </a:prstGeom>
          <a:solidFill>
            <a:srgbClr val="D7D7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6.4+, 7.0+</a:t>
            </a:r>
          </a:p>
        </p:txBody>
      </p:sp>
      <p:sp>
        <p:nvSpPr>
          <p:cNvPr id="76" name="Rectangle 75">
            <a:extLst>
              <a:ext uri="{FF2B5EF4-FFF2-40B4-BE49-F238E27FC236}">
                <a16:creationId xmlns:a16="http://schemas.microsoft.com/office/drawing/2014/main" id="{265A34A1-DA22-4E58-8B23-9DD21A4D6A88}"/>
              </a:ext>
            </a:extLst>
          </p:cNvPr>
          <p:cNvSpPr/>
          <p:nvPr/>
        </p:nvSpPr>
        <p:spPr>
          <a:xfrm>
            <a:off x="2035629" y="5156708"/>
            <a:ext cx="1554480" cy="640080"/>
          </a:xfrm>
          <a:prstGeom prst="rect">
            <a:avLst/>
          </a:prstGeom>
          <a:solidFill>
            <a:srgbClr val="00BC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Debian</a:t>
            </a:r>
          </a:p>
        </p:txBody>
      </p:sp>
      <p:sp>
        <p:nvSpPr>
          <p:cNvPr id="77" name="Rectangle 76">
            <a:extLst>
              <a:ext uri="{FF2B5EF4-FFF2-40B4-BE49-F238E27FC236}">
                <a16:creationId xmlns:a16="http://schemas.microsoft.com/office/drawing/2014/main" id="{91EE681A-76BA-4BBE-9815-6782B9DF429B}"/>
              </a:ext>
            </a:extLst>
          </p:cNvPr>
          <p:cNvSpPr/>
          <p:nvPr/>
        </p:nvSpPr>
        <p:spPr>
          <a:xfrm>
            <a:off x="3590109" y="5164468"/>
            <a:ext cx="1554480" cy="640080"/>
          </a:xfrm>
          <a:prstGeom prst="rect">
            <a:avLst/>
          </a:prstGeom>
          <a:solidFill>
            <a:srgbClr val="D7D7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Debian 7.9+, 8.2+, 9, 10</a:t>
            </a:r>
          </a:p>
        </p:txBody>
      </p:sp>
      <p:sp>
        <p:nvSpPr>
          <p:cNvPr id="79" name="Rectangle 78">
            <a:extLst>
              <a:ext uri="{FF2B5EF4-FFF2-40B4-BE49-F238E27FC236}">
                <a16:creationId xmlns:a16="http://schemas.microsoft.com/office/drawing/2014/main" id="{58CAA393-7316-4E72-91BB-9BF108C3E8CE}"/>
              </a:ext>
            </a:extLst>
          </p:cNvPr>
          <p:cNvSpPr/>
          <p:nvPr/>
        </p:nvSpPr>
        <p:spPr>
          <a:xfrm>
            <a:off x="3590109" y="4328046"/>
            <a:ext cx="1554480" cy="640080"/>
          </a:xfrm>
          <a:prstGeom prst="rect">
            <a:avLst/>
          </a:prstGeom>
          <a:solidFill>
            <a:srgbClr val="D7D7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494.4.0+</a:t>
            </a:r>
          </a:p>
        </p:txBody>
      </p:sp>
      <p:sp>
        <p:nvSpPr>
          <p:cNvPr id="80" name="Rectangle 79">
            <a:extLst>
              <a:ext uri="{FF2B5EF4-FFF2-40B4-BE49-F238E27FC236}">
                <a16:creationId xmlns:a16="http://schemas.microsoft.com/office/drawing/2014/main" id="{0C81835C-0B64-418F-99EC-AE33E1B8AA48}"/>
              </a:ext>
            </a:extLst>
          </p:cNvPr>
          <p:cNvSpPr/>
          <p:nvPr/>
        </p:nvSpPr>
        <p:spPr>
          <a:xfrm>
            <a:off x="6836230" y="5991574"/>
            <a:ext cx="1554480" cy="640080"/>
          </a:xfrm>
          <a:prstGeom prst="rect">
            <a:avLst/>
          </a:prstGeom>
          <a:solidFill>
            <a:srgbClr val="00BC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Ubuntu</a:t>
            </a:r>
          </a:p>
        </p:txBody>
      </p:sp>
      <p:sp>
        <p:nvSpPr>
          <p:cNvPr id="81" name="Rectangle 80">
            <a:extLst>
              <a:ext uri="{FF2B5EF4-FFF2-40B4-BE49-F238E27FC236}">
                <a16:creationId xmlns:a16="http://schemas.microsoft.com/office/drawing/2014/main" id="{BFB2B383-0301-44C9-AAB4-84E3E3C487EC}"/>
              </a:ext>
            </a:extLst>
          </p:cNvPr>
          <p:cNvSpPr/>
          <p:nvPr/>
        </p:nvSpPr>
        <p:spPr>
          <a:xfrm>
            <a:off x="3590109" y="3493642"/>
            <a:ext cx="1554480" cy="640080"/>
          </a:xfrm>
          <a:prstGeom prst="rect">
            <a:avLst/>
          </a:prstGeom>
          <a:solidFill>
            <a:srgbClr val="D7D7D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CentOS 6.3+, 7.0+, 8.0+</a:t>
            </a:r>
          </a:p>
        </p:txBody>
      </p:sp>
      <p:sp>
        <p:nvSpPr>
          <p:cNvPr id="82" name="Rectangle 81">
            <a:extLst>
              <a:ext uri="{FF2B5EF4-FFF2-40B4-BE49-F238E27FC236}">
                <a16:creationId xmlns:a16="http://schemas.microsoft.com/office/drawing/2014/main" id="{1078CDD3-9FFF-4FA1-B086-847704A96EF6}"/>
              </a:ext>
            </a:extLst>
          </p:cNvPr>
          <p:cNvSpPr/>
          <p:nvPr/>
        </p:nvSpPr>
        <p:spPr>
          <a:xfrm>
            <a:off x="2035629" y="2659237"/>
            <a:ext cx="1554480" cy="640080"/>
          </a:xfrm>
          <a:prstGeom prst="rect">
            <a:avLst/>
          </a:prstGeom>
          <a:solidFill>
            <a:srgbClr val="0359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Distribution</a:t>
            </a:r>
          </a:p>
        </p:txBody>
      </p:sp>
      <p:sp>
        <p:nvSpPr>
          <p:cNvPr id="84" name="Rectangle 83">
            <a:extLst>
              <a:ext uri="{FF2B5EF4-FFF2-40B4-BE49-F238E27FC236}">
                <a16:creationId xmlns:a16="http://schemas.microsoft.com/office/drawing/2014/main" id="{F1394907-CE37-408D-9ABF-FD00A51F90A0}"/>
              </a:ext>
            </a:extLst>
          </p:cNvPr>
          <p:cNvSpPr/>
          <p:nvPr/>
        </p:nvSpPr>
        <p:spPr>
          <a:xfrm>
            <a:off x="3590109" y="2656245"/>
            <a:ext cx="1554480" cy="6400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Version</a:t>
            </a:r>
          </a:p>
        </p:txBody>
      </p:sp>
      <p:sp>
        <p:nvSpPr>
          <p:cNvPr id="85" name="Rectangle 84">
            <a:extLst>
              <a:ext uri="{FF2B5EF4-FFF2-40B4-BE49-F238E27FC236}">
                <a16:creationId xmlns:a16="http://schemas.microsoft.com/office/drawing/2014/main" id="{C32F18E8-229A-4165-8C42-C17BAFE19903}"/>
              </a:ext>
            </a:extLst>
          </p:cNvPr>
          <p:cNvSpPr/>
          <p:nvPr/>
        </p:nvSpPr>
        <p:spPr>
          <a:xfrm>
            <a:off x="6836228" y="2659237"/>
            <a:ext cx="1554480" cy="640080"/>
          </a:xfrm>
          <a:prstGeom prst="rect">
            <a:avLst/>
          </a:prstGeom>
          <a:solidFill>
            <a:srgbClr val="0359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Distribution</a:t>
            </a:r>
          </a:p>
        </p:txBody>
      </p:sp>
      <p:sp>
        <p:nvSpPr>
          <p:cNvPr id="86" name="Rectangle 85">
            <a:extLst>
              <a:ext uri="{FF2B5EF4-FFF2-40B4-BE49-F238E27FC236}">
                <a16:creationId xmlns:a16="http://schemas.microsoft.com/office/drawing/2014/main" id="{7692F90F-B691-4399-897B-56A6F910A030}"/>
              </a:ext>
            </a:extLst>
          </p:cNvPr>
          <p:cNvSpPr/>
          <p:nvPr/>
        </p:nvSpPr>
        <p:spPr>
          <a:xfrm>
            <a:off x="8390708" y="2659237"/>
            <a:ext cx="1554480" cy="6400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2"/>
                </a:solidFill>
              </a:rPr>
              <a:t>Version</a:t>
            </a:r>
          </a:p>
        </p:txBody>
      </p:sp>
    </p:spTree>
    <p:custDataLst>
      <p:tags r:id="rId1"/>
    </p:custDataLst>
    <p:extLst>
      <p:ext uri="{BB962C8B-B14F-4D97-AF65-F5344CB8AC3E}">
        <p14:creationId xmlns:p14="http://schemas.microsoft.com/office/powerpoint/2010/main" val="15303880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D764E2B-3EEF-451D-B161-C055871F9A63}"/>
              </a:ext>
            </a:extLst>
          </p:cNvPr>
          <p:cNvGrpSpPr/>
          <p:nvPr/>
        </p:nvGrpSpPr>
        <p:grpSpPr>
          <a:xfrm>
            <a:off x="4715763" y="4626166"/>
            <a:ext cx="3556732" cy="2238906"/>
            <a:chOff x="6237588" y="4509874"/>
            <a:chExt cx="2206701" cy="1610475"/>
          </a:xfrm>
        </p:grpSpPr>
        <p:sp>
          <p:nvSpPr>
            <p:cNvPr id="8" name="Shape">
              <a:extLst>
                <a:ext uri="{FF2B5EF4-FFF2-40B4-BE49-F238E27FC236}">
                  <a16:creationId xmlns:a16="http://schemas.microsoft.com/office/drawing/2014/main" id="{F5E3B6C0-A3AA-4AE0-B7A1-D737E41446CD}"/>
                </a:ext>
              </a:extLst>
            </p:cNvPr>
            <p:cNvSpPr/>
            <p:nvPr/>
          </p:nvSpPr>
          <p:spPr>
            <a:xfrm>
              <a:off x="6237588" y="4509874"/>
              <a:ext cx="2041213" cy="1610475"/>
            </a:xfrm>
            <a:custGeom>
              <a:avLst/>
              <a:gdLst/>
              <a:ahLst/>
              <a:cxnLst>
                <a:cxn ang="0">
                  <a:pos x="wd2" y="hd2"/>
                </a:cxn>
                <a:cxn ang="5400000">
                  <a:pos x="wd2" y="hd2"/>
                </a:cxn>
                <a:cxn ang="10800000">
                  <a:pos x="wd2" y="hd2"/>
                </a:cxn>
                <a:cxn ang="16200000">
                  <a:pos x="wd2" y="hd2"/>
                </a:cxn>
              </a:cxnLst>
              <a:rect l="0" t="0" r="r" b="b"/>
              <a:pathLst>
                <a:path w="21600" h="21600" extrusionOk="0">
                  <a:moveTo>
                    <a:pt x="7308" y="17307"/>
                  </a:moveTo>
                  <a:cubicBezTo>
                    <a:pt x="7635" y="16937"/>
                    <a:pt x="8072" y="16732"/>
                    <a:pt x="8528" y="16732"/>
                  </a:cubicBezTo>
                  <a:lnTo>
                    <a:pt x="15098" y="16732"/>
                  </a:lnTo>
                  <a:cubicBezTo>
                    <a:pt x="18623" y="16732"/>
                    <a:pt x="21600" y="13300"/>
                    <a:pt x="21600" y="9238"/>
                  </a:cubicBezTo>
                  <a:lnTo>
                    <a:pt x="21600" y="7253"/>
                  </a:lnTo>
                  <a:cubicBezTo>
                    <a:pt x="21600" y="3253"/>
                    <a:pt x="18683" y="0"/>
                    <a:pt x="15098" y="0"/>
                  </a:cubicBezTo>
                  <a:lnTo>
                    <a:pt x="6528" y="0"/>
                  </a:lnTo>
                  <a:cubicBezTo>
                    <a:pt x="2928" y="0"/>
                    <a:pt x="0" y="3253"/>
                    <a:pt x="0" y="7253"/>
                  </a:cubicBezTo>
                  <a:lnTo>
                    <a:pt x="0" y="9238"/>
                  </a:lnTo>
                  <a:cubicBezTo>
                    <a:pt x="0" y="11815"/>
                    <a:pt x="1305" y="14018"/>
                    <a:pt x="2807" y="15335"/>
                  </a:cubicBezTo>
                  <a:cubicBezTo>
                    <a:pt x="3245" y="15720"/>
                    <a:pt x="3499" y="16328"/>
                    <a:pt x="3499" y="16970"/>
                  </a:cubicBezTo>
                  <a:lnTo>
                    <a:pt x="3499" y="21600"/>
                  </a:lnTo>
                  <a:lnTo>
                    <a:pt x="7308" y="17307"/>
                  </a:lnTo>
                  <a:close/>
                </a:path>
              </a:pathLst>
            </a:custGeom>
            <a:solidFill>
              <a:srgbClr val="004B50"/>
            </a:solidFill>
            <a:ln w="63500">
              <a:noFill/>
              <a:miter lim="400000"/>
            </a:ln>
          </p:spPr>
          <p:txBody>
            <a:bodyPr lIns="205711" tIns="205711" rIns="205711" bIns="28571" anchor="t"/>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gn="l" defTabSz="448193">
                <a:defRPr/>
              </a:pPr>
              <a:endParaRPr lang="en-US" sz="1372" noProof="1">
                <a:solidFill>
                  <a:srgbClr val="FFFFFF"/>
                </a:solidFill>
              </a:endParaRPr>
            </a:p>
          </p:txBody>
        </p:sp>
        <p:sp>
          <p:nvSpPr>
            <p:cNvPr id="14" name="TextBox 13">
              <a:extLst>
                <a:ext uri="{FF2B5EF4-FFF2-40B4-BE49-F238E27FC236}">
                  <a16:creationId xmlns:a16="http://schemas.microsoft.com/office/drawing/2014/main" id="{0A32D37A-41B5-430C-8B12-B35FE557CF9F}"/>
                </a:ext>
              </a:extLst>
            </p:cNvPr>
            <p:cNvSpPr txBox="1"/>
            <p:nvPr/>
          </p:nvSpPr>
          <p:spPr>
            <a:xfrm>
              <a:off x="6767889" y="4939017"/>
              <a:ext cx="1676400" cy="69104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800" dirty="0">
                  <a:solidFill>
                    <a:srgbClr val="FFFFFF"/>
                  </a:solidFill>
                </a:rPr>
                <a:t>Red Hat</a:t>
              </a:r>
            </a:p>
          </p:txBody>
        </p:sp>
      </p:grpSp>
      <p:sp>
        <p:nvSpPr>
          <p:cNvPr id="9" name="Shape">
            <a:extLst>
              <a:ext uri="{FF2B5EF4-FFF2-40B4-BE49-F238E27FC236}">
                <a16:creationId xmlns:a16="http://schemas.microsoft.com/office/drawing/2014/main" id="{A0A37AA5-3F5C-4828-9199-E35FB8706704}"/>
              </a:ext>
            </a:extLst>
          </p:cNvPr>
          <p:cNvSpPr/>
          <p:nvPr/>
        </p:nvSpPr>
        <p:spPr>
          <a:xfrm>
            <a:off x="3820443" y="2384540"/>
            <a:ext cx="2681424" cy="2308396"/>
          </a:xfrm>
          <a:custGeom>
            <a:avLst/>
            <a:gdLst/>
            <a:ahLst/>
            <a:cxnLst>
              <a:cxn ang="0">
                <a:pos x="wd2" y="hd2"/>
              </a:cxn>
              <a:cxn ang="5400000">
                <a:pos x="wd2" y="hd2"/>
              </a:cxn>
              <a:cxn ang="10800000">
                <a:pos x="wd2" y="hd2"/>
              </a:cxn>
              <a:cxn ang="16200000">
                <a:pos x="wd2" y="hd2"/>
              </a:cxn>
            </a:cxnLst>
            <a:rect l="0" t="0" r="r" b="b"/>
            <a:pathLst>
              <a:path w="21600" h="21600" extrusionOk="0">
                <a:moveTo>
                  <a:pt x="8811" y="5470"/>
                </a:moveTo>
                <a:lnTo>
                  <a:pt x="20036" y="5470"/>
                </a:lnTo>
                <a:cubicBezTo>
                  <a:pt x="20897" y="5470"/>
                  <a:pt x="21600" y="6239"/>
                  <a:pt x="21600" y="7176"/>
                </a:cubicBezTo>
                <a:lnTo>
                  <a:pt x="21600" y="19925"/>
                </a:lnTo>
                <a:cubicBezTo>
                  <a:pt x="21600" y="20849"/>
                  <a:pt x="20899" y="21600"/>
                  <a:pt x="20036" y="21600"/>
                </a:cubicBezTo>
                <a:lnTo>
                  <a:pt x="1332" y="21600"/>
                </a:lnTo>
                <a:cubicBezTo>
                  <a:pt x="522" y="21600"/>
                  <a:pt x="0" y="20942"/>
                  <a:pt x="0" y="19925"/>
                </a:cubicBezTo>
                <a:lnTo>
                  <a:pt x="0" y="7175"/>
                </a:lnTo>
                <a:cubicBezTo>
                  <a:pt x="0" y="6138"/>
                  <a:pt x="524" y="5470"/>
                  <a:pt x="1332" y="5470"/>
                </a:cubicBezTo>
                <a:lnTo>
                  <a:pt x="1332" y="5470"/>
                </a:lnTo>
                <a:cubicBezTo>
                  <a:pt x="1697" y="5470"/>
                  <a:pt x="1993" y="5147"/>
                  <a:pt x="1993" y="4749"/>
                </a:cubicBezTo>
                <a:lnTo>
                  <a:pt x="1993" y="0"/>
                </a:lnTo>
                <a:lnTo>
                  <a:pt x="5534" y="3963"/>
                </a:lnTo>
                <a:cubicBezTo>
                  <a:pt x="6397" y="4927"/>
                  <a:pt x="7578" y="5470"/>
                  <a:pt x="8811" y="5470"/>
                </a:cubicBezTo>
                <a:close/>
              </a:path>
            </a:pathLst>
          </a:custGeom>
          <a:solidFill>
            <a:schemeClr val="accent2">
              <a:lumMod val="60000"/>
              <a:lumOff val="40000"/>
            </a:schemeClr>
          </a:solidFill>
          <a:ln w="63500">
            <a:solidFill>
              <a:schemeClr val="bg2"/>
            </a:solidFill>
            <a:miter lim="400000"/>
          </a:ln>
        </p:spPr>
        <p:txBody>
          <a:bodyPr lIns="28571" tIns="28571" rIns="28571" bIns="68570" anchor="b"/>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48193">
              <a:defRPr sz="3000">
                <a:solidFill>
                  <a:srgbClr val="FFFFFF"/>
                </a:solidFill>
              </a:defRPr>
            </a:pPr>
            <a:endParaRPr lang="en-US" sz="1400" noProof="1">
              <a:solidFill>
                <a:srgbClr val="505050">
                  <a:lumMod val="65000"/>
                  <a:lumOff val="35000"/>
                </a:srgbClr>
              </a:solidFill>
            </a:endParaRPr>
          </a:p>
        </p:txBody>
      </p:sp>
      <p:grpSp>
        <p:nvGrpSpPr>
          <p:cNvPr id="31" name="Group 30">
            <a:extLst>
              <a:ext uri="{FF2B5EF4-FFF2-40B4-BE49-F238E27FC236}">
                <a16:creationId xmlns:a16="http://schemas.microsoft.com/office/drawing/2014/main" id="{9A4CAD6C-ED7F-4F47-8B14-93A806123CDA}"/>
              </a:ext>
            </a:extLst>
          </p:cNvPr>
          <p:cNvGrpSpPr/>
          <p:nvPr/>
        </p:nvGrpSpPr>
        <p:grpSpPr>
          <a:xfrm>
            <a:off x="9645854" y="3078118"/>
            <a:ext cx="3486959" cy="2115200"/>
            <a:chOff x="10386875" y="2873741"/>
            <a:chExt cx="2271062" cy="2126224"/>
          </a:xfrm>
        </p:grpSpPr>
        <p:sp>
          <p:nvSpPr>
            <p:cNvPr id="5" name="Shape">
              <a:extLst>
                <a:ext uri="{FF2B5EF4-FFF2-40B4-BE49-F238E27FC236}">
                  <a16:creationId xmlns:a16="http://schemas.microsoft.com/office/drawing/2014/main" id="{147B0324-47E9-4419-80D7-3973435D227E}"/>
                </a:ext>
              </a:extLst>
            </p:cNvPr>
            <p:cNvSpPr/>
            <p:nvPr/>
          </p:nvSpPr>
          <p:spPr>
            <a:xfrm>
              <a:off x="10386875" y="2873741"/>
              <a:ext cx="1665352" cy="2126224"/>
            </a:xfrm>
            <a:custGeom>
              <a:avLst/>
              <a:gdLst/>
              <a:ahLst/>
              <a:cxnLst>
                <a:cxn ang="0">
                  <a:pos x="wd2" y="hd2"/>
                </a:cxn>
                <a:cxn ang="5400000">
                  <a:pos x="wd2" y="hd2"/>
                </a:cxn>
                <a:cxn ang="10800000">
                  <a:pos x="wd2" y="hd2"/>
                </a:cxn>
                <a:cxn ang="16200000">
                  <a:pos x="wd2" y="hd2"/>
                </a:cxn>
              </a:cxnLst>
              <a:rect l="0" t="0" r="r" b="b"/>
              <a:pathLst>
                <a:path w="19346" h="20627" extrusionOk="0">
                  <a:moveTo>
                    <a:pt x="11724" y="4667"/>
                  </a:moveTo>
                  <a:cubicBezTo>
                    <a:pt x="13358" y="4962"/>
                    <a:pt x="14868" y="5606"/>
                    <a:pt x="16134" y="6557"/>
                  </a:cubicBezTo>
                  <a:cubicBezTo>
                    <a:pt x="20028" y="9483"/>
                    <a:pt x="20434" y="14395"/>
                    <a:pt x="17066" y="17746"/>
                  </a:cubicBezTo>
                  <a:cubicBezTo>
                    <a:pt x="13658" y="21139"/>
                    <a:pt x="7591" y="21600"/>
                    <a:pt x="3506" y="18784"/>
                  </a:cubicBezTo>
                  <a:cubicBezTo>
                    <a:pt x="-461" y="16050"/>
                    <a:pt x="-1166" y="11135"/>
                    <a:pt x="1929" y="7704"/>
                  </a:cubicBezTo>
                  <a:cubicBezTo>
                    <a:pt x="2854" y="6679"/>
                    <a:pt x="4032" y="5867"/>
                    <a:pt x="5378" y="5313"/>
                  </a:cubicBezTo>
                  <a:cubicBezTo>
                    <a:pt x="6295" y="4936"/>
                    <a:pt x="6919" y="4194"/>
                    <a:pt x="6993" y="3342"/>
                  </a:cubicBezTo>
                  <a:lnTo>
                    <a:pt x="7284" y="0"/>
                  </a:lnTo>
                  <a:lnTo>
                    <a:pt x="9925" y="3592"/>
                  </a:lnTo>
                  <a:cubicBezTo>
                    <a:pt x="10327" y="4140"/>
                    <a:pt x="10974" y="4532"/>
                    <a:pt x="11724" y="4667"/>
                  </a:cubicBezTo>
                  <a:close/>
                </a:path>
              </a:pathLst>
            </a:custGeom>
            <a:solidFill>
              <a:srgbClr val="00B294"/>
            </a:solidFill>
            <a:ln w="63500">
              <a:solidFill>
                <a:srgbClr val="FFFFFF"/>
              </a:solidFill>
              <a:miter lim="400000"/>
            </a:ln>
          </p:spPr>
          <p:txBody>
            <a:bodyPr lIns="137141" tIns="28571" rIns="137141" bIns="205711" anchor="b"/>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48193">
                <a:defRPr sz="3000">
                  <a:solidFill>
                    <a:srgbClr val="FFFFFF"/>
                  </a:solidFill>
                </a:defRPr>
              </a:pPr>
              <a:endParaRPr lang="en-US" sz="1372" noProof="1">
                <a:solidFill>
                  <a:srgbClr val="FFFFFF"/>
                </a:solidFill>
              </a:endParaRPr>
            </a:p>
          </p:txBody>
        </p:sp>
        <p:sp>
          <p:nvSpPr>
            <p:cNvPr id="16" name="TextBox 15">
              <a:extLst>
                <a:ext uri="{FF2B5EF4-FFF2-40B4-BE49-F238E27FC236}">
                  <a16:creationId xmlns:a16="http://schemas.microsoft.com/office/drawing/2014/main" id="{C1C6664B-146C-48AC-AD84-3185EFE5A716}"/>
                </a:ext>
              </a:extLst>
            </p:cNvPr>
            <p:cNvSpPr txBox="1"/>
            <p:nvPr/>
          </p:nvSpPr>
          <p:spPr>
            <a:xfrm>
              <a:off x="10829137" y="3779756"/>
              <a:ext cx="1828800" cy="734993"/>
            </a:xfrm>
            <a:prstGeom prst="rect">
              <a:avLst/>
            </a:prstGeom>
            <a:noFill/>
          </p:spPr>
          <p:txBody>
            <a:bodyPr wrap="square" lIns="179285" tIns="143428" rIns="179285" bIns="143428" rtlCol="0">
              <a:spAutoFit/>
            </a:bodyPr>
            <a:lstStyle/>
            <a:p>
              <a:pPr defTabSz="914367">
                <a:defRPr sz="3000">
                  <a:solidFill>
                    <a:srgbClr val="FFFFFF"/>
                  </a:solidFill>
                </a:defRPr>
              </a:pPr>
              <a:r>
                <a:rPr lang="en-US" sz="2800" noProof="1">
                  <a:solidFill>
                    <a:srgbClr val="FFFFFF"/>
                  </a:solidFill>
                </a:rPr>
                <a:t>SUSE</a:t>
              </a:r>
            </a:p>
          </p:txBody>
        </p:sp>
      </p:grpSp>
      <p:grpSp>
        <p:nvGrpSpPr>
          <p:cNvPr id="32" name="Group 31">
            <a:extLst>
              <a:ext uri="{FF2B5EF4-FFF2-40B4-BE49-F238E27FC236}">
                <a16:creationId xmlns:a16="http://schemas.microsoft.com/office/drawing/2014/main" id="{3F71A7BC-54C2-4EB8-8928-D58F4D82ACF0}"/>
              </a:ext>
            </a:extLst>
          </p:cNvPr>
          <p:cNvGrpSpPr/>
          <p:nvPr/>
        </p:nvGrpSpPr>
        <p:grpSpPr>
          <a:xfrm>
            <a:off x="7889629" y="4474387"/>
            <a:ext cx="2681424" cy="2238906"/>
            <a:chOff x="9022376" y="4759817"/>
            <a:chExt cx="2735192" cy="2283801"/>
          </a:xfrm>
        </p:grpSpPr>
        <p:sp>
          <p:nvSpPr>
            <p:cNvPr id="3" name="Shape">
              <a:extLst>
                <a:ext uri="{FF2B5EF4-FFF2-40B4-BE49-F238E27FC236}">
                  <a16:creationId xmlns:a16="http://schemas.microsoft.com/office/drawing/2014/main" id="{D8B0A4F2-C549-477D-8AF0-6AFA4CC9CAEB}"/>
                </a:ext>
              </a:extLst>
            </p:cNvPr>
            <p:cNvSpPr/>
            <p:nvPr/>
          </p:nvSpPr>
          <p:spPr>
            <a:xfrm>
              <a:off x="9022376" y="4759817"/>
              <a:ext cx="2735192" cy="2283801"/>
            </a:xfrm>
            <a:custGeom>
              <a:avLst/>
              <a:gdLst/>
              <a:ahLst/>
              <a:cxnLst>
                <a:cxn ang="0">
                  <a:pos x="wd2" y="hd2"/>
                </a:cxn>
                <a:cxn ang="5400000">
                  <a:pos x="wd2" y="hd2"/>
                </a:cxn>
                <a:cxn ang="10800000">
                  <a:pos x="wd2" y="hd2"/>
                </a:cxn>
                <a:cxn ang="16200000">
                  <a:pos x="wd2" y="hd2"/>
                </a:cxn>
              </a:cxnLst>
              <a:rect l="0" t="0" r="r" b="b"/>
              <a:pathLst>
                <a:path w="21600" h="21600" extrusionOk="0">
                  <a:moveTo>
                    <a:pt x="15501" y="18093"/>
                  </a:moveTo>
                  <a:cubicBezTo>
                    <a:pt x="15045" y="17553"/>
                    <a:pt x="14395" y="17321"/>
                    <a:pt x="13766" y="17468"/>
                  </a:cubicBezTo>
                  <a:cubicBezTo>
                    <a:pt x="12808" y="17691"/>
                    <a:pt x="11815" y="17804"/>
                    <a:pt x="10800" y="17804"/>
                  </a:cubicBezTo>
                  <a:cubicBezTo>
                    <a:pt x="4845" y="17804"/>
                    <a:pt x="0" y="13810"/>
                    <a:pt x="0" y="8902"/>
                  </a:cubicBezTo>
                  <a:cubicBezTo>
                    <a:pt x="0" y="3993"/>
                    <a:pt x="4845" y="0"/>
                    <a:pt x="10800" y="0"/>
                  </a:cubicBezTo>
                  <a:cubicBezTo>
                    <a:pt x="13668" y="0"/>
                    <a:pt x="16365" y="901"/>
                    <a:pt x="18394" y="2537"/>
                  </a:cubicBezTo>
                  <a:cubicBezTo>
                    <a:pt x="20461" y="4206"/>
                    <a:pt x="21600" y="6447"/>
                    <a:pt x="21600" y="8848"/>
                  </a:cubicBezTo>
                  <a:cubicBezTo>
                    <a:pt x="21600" y="10967"/>
                    <a:pt x="20711" y="12999"/>
                    <a:pt x="19177" y="14474"/>
                  </a:cubicBezTo>
                  <a:cubicBezTo>
                    <a:pt x="18725" y="14908"/>
                    <a:pt x="18470" y="15573"/>
                    <a:pt x="18470" y="16266"/>
                  </a:cubicBezTo>
                  <a:lnTo>
                    <a:pt x="18470" y="21600"/>
                  </a:lnTo>
                  <a:lnTo>
                    <a:pt x="15501" y="18093"/>
                  </a:lnTo>
                  <a:close/>
                </a:path>
              </a:pathLst>
            </a:custGeom>
            <a:solidFill>
              <a:srgbClr val="107C10"/>
            </a:solidFill>
            <a:ln w="63500">
              <a:solidFill>
                <a:srgbClr val="FFFFFF"/>
              </a:solidFill>
              <a:miter lim="400000"/>
            </a:ln>
          </p:spPr>
          <p:txBody>
            <a:bodyPr lIns="365708" tIns="365708" rIns="365708" bIns="28571" anchor="t"/>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gn="just" defTabSz="448193">
                <a:defRPr/>
              </a:pPr>
              <a:endParaRPr lang="en-US" sz="1400" noProof="1">
                <a:solidFill>
                  <a:srgbClr val="505050">
                    <a:lumMod val="65000"/>
                    <a:lumOff val="35000"/>
                  </a:srgbClr>
                </a:solidFill>
              </a:endParaRPr>
            </a:p>
          </p:txBody>
        </p:sp>
        <p:sp>
          <p:nvSpPr>
            <p:cNvPr id="18" name="TextBox 17">
              <a:extLst>
                <a:ext uri="{FF2B5EF4-FFF2-40B4-BE49-F238E27FC236}">
                  <a16:creationId xmlns:a16="http://schemas.microsoft.com/office/drawing/2014/main" id="{E6066579-5CFB-4076-9F43-70513185FF76}"/>
                </a:ext>
              </a:extLst>
            </p:cNvPr>
            <p:cNvSpPr txBox="1"/>
            <p:nvPr/>
          </p:nvSpPr>
          <p:spPr>
            <a:xfrm>
              <a:off x="9336623" y="5345083"/>
              <a:ext cx="2106697" cy="69104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800" dirty="0">
                  <a:solidFill>
                    <a:srgbClr val="FFFFFF"/>
                  </a:solidFill>
                </a:rPr>
                <a:t>Canonical</a:t>
              </a:r>
            </a:p>
          </p:txBody>
        </p:sp>
      </p:grpSp>
      <p:grpSp>
        <p:nvGrpSpPr>
          <p:cNvPr id="29" name="Group 28">
            <a:extLst>
              <a:ext uri="{FF2B5EF4-FFF2-40B4-BE49-F238E27FC236}">
                <a16:creationId xmlns:a16="http://schemas.microsoft.com/office/drawing/2014/main" id="{D52D4337-08E7-4F3B-96A8-97420C247032}"/>
              </a:ext>
            </a:extLst>
          </p:cNvPr>
          <p:cNvGrpSpPr/>
          <p:nvPr/>
        </p:nvGrpSpPr>
        <p:grpSpPr>
          <a:xfrm>
            <a:off x="5465741" y="1488569"/>
            <a:ext cx="3060291" cy="2420957"/>
            <a:chOff x="7357859" y="2404890"/>
            <a:chExt cx="2419556" cy="2015978"/>
          </a:xfrm>
        </p:grpSpPr>
        <p:sp>
          <p:nvSpPr>
            <p:cNvPr id="6" name="Shape">
              <a:extLst>
                <a:ext uri="{FF2B5EF4-FFF2-40B4-BE49-F238E27FC236}">
                  <a16:creationId xmlns:a16="http://schemas.microsoft.com/office/drawing/2014/main" id="{C747F404-B9D1-4D87-A3A8-D527F4D64FBD}"/>
                </a:ext>
              </a:extLst>
            </p:cNvPr>
            <p:cNvSpPr/>
            <p:nvPr/>
          </p:nvSpPr>
          <p:spPr>
            <a:xfrm>
              <a:off x="7357859" y="2404890"/>
              <a:ext cx="2219103" cy="2015978"/>
            </a:xfrm>
            <a:custGeom>
              <a:avLst/>
              <a:gdLst/>
              <a:ahLst/>
              <a:cxnLst>
                <a:cxn ang="0">
                  <a:pos x="wd2" y="hd2"/>
                </a:cxn>
                <a:cxn ang="5400000">
                  <a:pos x="wd2" y="hd2"/>
                </a:cxn>
                <a:cxn ang="10800000">
                  <a:pos x="wd2" y="hd2"/>
                </a:cxn>
                <a:cxn ang="16200000">
                  <a:pos x="wd2" y="hd2"/>
                </a:cxn>
              </a:cxnLst>
              <a:rect l="0" t="0" r="r" b="b"/>
              <a:pathLst>
                <a:path w="21600" h="21600" extrusionOk="0">
                  <a:moveTo>
                    <a:pt x="14886" y="20675"/>
                  </a:moveTo>
                  <a:cubicBezTo>
                    <a:pt x="15091" y="20101"/>
                    <a:pt x="15199" y="19467"/>
                    <a:pt x="15199" y="18842"/>
                  </a:cubicBezTo>
                  <a:cubicBezTo>
                    <a:pt x="15199" y="18696"/>
                    <a:pt x="15193" y="18553"/>
                    <a:pt x="15182" y="18414"/>
                  </a:cubicBezTo>
                  <a:cubicBezTo>
                    <a:pt x="15073" y="17097"/>
                    <a:pt x="14060" y="16095"/>
                    <a:pt x="12858" y="16095"/>
                  </a:cubicBezTo>
                  <a:lnTo>
                    <a:pt x="3257" y="16095"/>
                  </a:lnTo>
                  <a:cubicBezTo>
                    <a:pt x="1431" y="16095"/>
                    <a:pt x="0" y="14571"/>
                    <a:pt x="0" y="12627"/>
                  </a:cubicBezTo>
                  <a:lnTo>
                    <a:pt x="0" y="3485"/>
                  </a:lnTo>
                  <a:cubicBezTo>
                    <a:pt x="0" y="1530"/>
                    <a:pt x="1431" y="0"/>
                    <a:pt x="3257" y="0"/>
                  </a:cubicBezTo>
                  <a:lnTo>
                    <a:pt x="18575" y="0"/>
                  </a:lnTo>
                  <a:cubicBezTo>
                    <a:pt x="20328" y="0"/>
                    <a:pt x="21600" y="1466"/>
                    <a:pt x="21600" y="3485"/>
                  </a:cubicBezTo>
                  <a:lnTo>
                    <a:pt x="21600" y="12627"/>
                  </a:lnTo>
                  <a:cubicBezTo>
                    <a:pt x="21600" y="14637"/>
                    <a:pt x="20328" y="16095"/>
                    <a:pt x="18575" y="16095"/>
                  </a:cubicBezTo>
                  <a:lnTo>
                    <a:pt x="18575" y="16095"/>
                  </a:lnTo>
                  <a:cubicBezTo>
                    <a:pt x="18306" y="16095"/>
                    <a:pt x="18079" y="16320"/>
                    <a:pt x="18056" y="16615"/>
                  </a:cubicBezTo>
                  <a:cubicBezTo>
                    <a:pt x="17898" y="18526"/>
                    <a:pt x="16892" y="20225"/>
                    <a:pt x="15352" y="21131"/>
                  </a:cubicBezTo>
                  <a:lnTo>
                    <a:pt x="14555" y="21600"/>
                  </a:lnTo>
                  <a:lnTo>
                    <a:pt x="14886" y="20675"/>
                  </a:lnTo>
                  <a:close/>
                </a:path>
              </a:pathLst>
            </a:custGeom>
            <a:solidFill>
              <a:srgbClr val="0078D7"/>
            </a:solidFill>
            <a:ln w="63500">
              <a:solidFill>
                <a:srgbClr val="FFFFFF"/>
              </a:solidFill>
              <a:miter lim="400000"/>
            </a:ln>
          </p:spPr>
          <p:txBody>
            <a:bodyPr lIns="205711" tIns="182854" rIns="205711" bIns="28571" anchor="t"/>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algn="just" defTabSz="448193">
                <a:defRPr/>
              </a:pPr>
              <a:endParaRPr lang="en-US" sz="1400" noProof="1">
                <a:solidFill>
                  <a:srgbClr val="FFFFFF"/>
                </a:solidFill>
              </a:endParaRPr>
            </a:p>
          </p:txBody>
        </p:sp>
        <p:sp>
          <p:nvSpPr>
            <p:cNvPr id="19" name="TextBox 18">
              <a:extLst>
                <a:ext uri="{FF2B5EF4-FFF2-40B4-BE49-F238E27FC236}">
                  <a16:creationId xmlns:a16="http://schemas.microsoft.com/office/drawing/2014/main" id="{44B409BD-CE4D-4977-BA61-1D90379986CE}"/>
                </a:ext>
              </a:extLst>
            </p:cNvPr>
            <p:cNvSpPr txBox="1"/>
            <p:nvPr/>
          </p:nvSpPr>
          <p:spPr>
            <a:xfrm>
              <a:off x="7745155" y="2905541"/>
              <a:ext cx="2032260" cy="96339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800" dirty="0">
                  <a:solidFill>
                    <a:srgbClr val="FFFFFF"/>
                  </a:solidFill>
                </a:rPr>
                <a:t>CoreOS</a:t>
              </a:r>
            </a:p>
            <a:p>
              <a:pPr defTabSz="914367">
                <a:lnSpc>
                  <a:spcPct val="90000"/>
                </a:lnSpc>
                <a:spcAft>
                  <a:spcPts val="588"/>
                </a:spcAft>
                <a:defRPr/>
              </a:pPr>
              <a:endParaRPr lang="en-US" sz="1372" dirty="0" err="1">
                <a:solidFill>
                  <a:srgbClr val="FFFFFF"/>
                </a:solidFill>
              </a:endParaRPr>
            </a:p>
          </p:txBody>
        </p:sp>
      </p:grpSp>
      <p:grpSp>
        <p:nvGrpSpPr>
          <p:cNvPr id="30" name="Group 29">
            <a:extLst>
              <a:ext uri="{FF2B5EF4-FFF2-40B4-BE49-F238E27FC236}">
                <a16:creationId xmlns:a16="http://schemas.microsoft.com/office/drawing/2014/main" id="{C88501CA-5FEC-4594-A95B-480F26F343E7}"/>
              </a:ext>
            </a:extLst>
          </p:cNvPr>
          <p:cNvGrpSpPr/>
          <p:nvPr/>
        </p:nvGrpSpPr>
        <p:grpSpPr>
          <a:xfrm>
            <a:off x="7860569" y="1159505"/>
            <a:ext cx="3720163" cy="2732621"/>
            <a:chOff x="8789918" y="1057316"/>
            <a:chExt cx="2275442" cy="1693892"/>
          </a:xfrm>
        </p:grpSpPr>
        <p:sp>
          <p:nvSpPr>
            <p:cNvPr id="7" name="Shape">
              <a:extLst>
                <a:ext uri="{FF2B5EF4-FFF2-40B4-BE49-F238E27FC236}">
                  <a16:creationId xmlns:a16="http://schemas.microsoft.com/office/drawing/2014/main" id="{3B7A8CA5-BF86-43A3-B6B1-FF216AEFA570}"/>
                </a:ext>
              </a:extLst>
            </p:cNvPr>
            <p:cNvSpPr/>
            <p:nvPr/>
          </p:nvSpPr>
          <p:spPr>
            <a:xfrm>
              <a:off x="8789918" y="1057316"/>
              <a:ext cx="1844565" cy="1576511"/>
            </a:xfrm>
            <a:custGeom>
              <a:avLst/>
              <a:gdLst/>
              <a:ahLst/>
              <a:cxnLst>
                <a:cxn ang="0">
                  <a:pos x="wd2" y="hd2"/>
                </a:cxn>
                <a:cxn ang="5400000">
                  <a:pos x="wd2" y="hd2"/>
                </a:cxn>
                <a:cxn ang="10800000">
                  <a:pos x="wd2" y="hd2"/>
                </a:cxn>
                <a:cxn ang="16200000">
                  <a:pos x="wd2" y="hd2"/>
                </a:cxn>
              </a:cxnLst>
              <a:rect l="0" t="0" r="r" b="b"/>
              <a:pathLst>
                <a:path w="21600" h="21600" extrusionOk="0">
                  <a:moveTo>
                    <a:pt x="14742" y="3787"/>
                  </a:moveTo>
                  <a:cubicBezTo>
                    <a:pt x="14127" y="4480"/>
                    <a:pt x="13305" y="4868"/>
                    <a:pt x="12450" y="4868"/>
                  </a:cubicBezTo>
                  <a:lnTo>
                    <a:pt x="6503" y="4868"/>
                  </a:lnTo>
                  <a:cubicBezTo>
                    <a:pt x="2978" y="4868"/>
                    <a:pt x="0" y="8300"/>
                    <a:pt x="0" y="12363"/>
                  </a:cubicBezTo>
                  <a:lnTo>
                    <a:pt x="0" y="14347"/>
                  </a:lnTo>
                  <a:cubicBezTo>
                    <a:pt x="0" y="18346"/>
                    <a:pt x="2917" y="21600"/>
                    <a:pt x="6503" y="21600"/>
                  </a:cubicBezTo>
                  <a:lnTo>
                    <a:pt x="15071" y="21600"/>
                  </a:lnTo>
                  <a:cubicBezTo>
                    <a:pt x="18671" y="21600"/>
                    <a:pt x="21600" y="18346"/>
                    <a:pt x="21600" y="14347"/>
                  </a:cubicBezTo>
                  <a:lnTo>
                    <a:pt x="21600" y="12361"/>
                  </a:lnTo>
                  <a:cubicBezTo>
                    <a:pt x="21600" y="10021"/>
                    <a:pt x="20524" y="7991"/>
                    <a:pt x="19204" y="6652"/>
                  </a:cubicBezTo>
                  <a:cubicBezTo>
                    <a:pt x="18513" y="5951"/>
                    <a:pt x="18102" y="4948"/>
                    <a:pt x="18102" y="3879"/>
                  </a:cubicBezTo>
                  <a:lnTo>
                    <a:pt x="18102" y="0"/>
                  </a:lnTo>
                  <a:lnTo>
                    <a:pt x="14742" y="3787"/>
                  </a:lnTo>
                  <a:close/>
                </a:path>
              </a:pathLst>
            </a:custGeom>
            <a:solidFill>
              <a:srgbClr val="002060"/>
            </a:solidFill>
            <a:ln w="63500">
              <a:solidFill>
                <a:srgbClr val="FFFFFF"/>
              </a:solidFill>
              <a:miter lim="400000"/>
            </a:ln>
          </p:spPr>
          <p:txBody>
            <a:bodyPr lIns="182854" tIns="28571" rIns="182854" bIns="68570" anchor="b"/>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1pPr>
              <a:lvl2pPr marL="0" marR="0" indent="3429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2pPr>
              <a:lvl3pPr marL="0" marR="0" indent="6858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3pPr>
              <a:lvl4pPr marL="0" marR="0" indent="10287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4pPr>
              <a:lvl5pPr marL="0" marR="0" indent="13716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5pPr>
              <a:lvl6pPr marL="0" marR="0" indent="17145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6pPr>
              <a:lvl7pPr marL="0" marR="0" indent="20574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7pPr>
              <a:lvl8pPr marL="0" marR="0" indent="24003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8pPr>
              <a:lvl9pPr marL="0" marR="0" indent="274320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Gill Sans"/>
                </a:defRPr>
              </a:lvl9pPr>
            </a:lstStyle>
            <a:p>
              <a:pPr defTabSz="448193">
                <a:defRPr sz="3000">
                  <a:solidFill>
                    <a:srgbClr val="FFFFFF"/>
                  </a:solidFill>
                </a:defRPr>
              </a:pPr>
              <a:endParaRPr lang="en-US" sz="1400" noProof="1">
                <a:solidFill>
                  <a:srgbClr val="505050">
                    <a:lumMod val="65000"/>
                    <a:lumOff val="35000"/>
                  </a:srgbClr>
                </a:solidFill>
              </a:endParaRPr>
            </a:p>
          </p:txBody>
        </p:sp>
        <p:sp>
          <p:nvSpPr>
            <p:cNvPr id="20" name="TextBox 19">
              <a:extLst>
                <a:ext uri="{FF2B5EF4-FFF2-40B4-BE49-F238E27FC236}">
                  <a16:creationId xmlns:a16="http://schemas.microsoft.com/office/drawing/2014/main" id="{64142132-DD9A-4FFF-930C-18B48D25A0CE}"/>
                </a:ext>
              </a:extLst>
            </p:cNvPr>
            <p:cNvSpPr txBox="1"/>
            <p:nvPr/>
          </p:nvSpPr>
          <p:spPr>
            <a:xfrm>
              <a:off x="9311773" y="1787818"/>
              <a:ext cx="1753587" cy="963390"/>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800" dirty="0">
                  <a:solidFill>
                    <a:srgbClr val="FFFFFF"/>
                  </a:solidFill>
                </a:rPr>
                <a:t>Oracle</a:t>
              </a:r>
            </a:p>
            <a:p>
              <a:pPr defTabSz="914367">
                <a:lnSpc>
                  <a:spcPct val="90000"/>
                </a:lnSpc>
                <a:spcAft>
                  <a:spcPts val="588"/>
                </a:spcAft>
                <a:defRPr/>
              </a:pPr>
              <a:endParaRPr lang="en-US" sz="1372" dirty="0" err="1">
                <a:solidFill>
                  <a:srgbClr val="FFFFFF"/>
                </a:solidFill>
              </a:endParaRPr>
            </a:p>
          </p:txBody>
        </p:sp>
      </p:grpSp>
      <p:sp>
        <p:nvSpPr>
          <p:cNvPr id="2" name="TextBox 1">
            <a:extLst>
              <a:ext uri="{FF2B5EF4-FFF2-40B4-BE49-F238E27FC236}">
                <a16:creationId xmlns:a16="http://schemas.microsoft.com/office/drawing/2014/main" id="{3E7EA8F8-F05C-4C8A-9F5B-2DD1F3FDD57C}"/>
              </a:ext>
            </a:extLst>
          </p:cNvPr>
          <p:cNvSpPr txBox="1"/>
          <p:nvPr/>
        </p:nvSpPr>
        <p:spPr>
          <a:xfrm>
            <a:off x="4267081" y="3763993"/>
            <a:ext cx="1867283" cy="430887"/>
          </a:xfrm>
          <a:prstGeom prst="rect">
            <a:avLst/>
          </a:prstGeom>
        </p:spPr>
        <p:txBody>
          <a:bodyPr wrap="square" lIns="0" tIns="0" rIns="0" bIns="0" rtlCol="0" anchor="ctr" anchorCtr="0">
            <a:spAutoFit/>
          </a:bodyPr>
          <a:lstStyle/>
          <a:p>
            <a:r>
              <a:rPr lang="en-US" sz="2800" dirty="0"/>
              <a:t> Credativ</a:t>
            </a:r>
          </a:p>
        </p:txBody>
      </p:sp>
      <p:pic>
        <p:nvPicPr>
          <p:cNvPr id="22" name="Picture Placeholder 21" descr="Two people standing in front of a window&#10;&#10;Description automatically generated">
            <a:extLst>
              <a:ext uri="{FF2B5EF4-FFF2-40B4-BE49-F238E27FC236}">
                <a16:creationId xmlns:a16="http://schemas.microsoft.com/office/drawing/2014/main" id="{5D2F3949-E281-4D6B-8ED6-4899D1FE958C}"/>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32087" t="1607" r="31755" b="-558"/>
          <a:stretch/>
        </p:blipFill>
        <p:spPr>
          <a:xfrm>
            <a:off x="0" y="-1"/>
            <a:ext cx="3720163" cy="6930664"/>
          </a:xfrm>
        </p:spPr>
      </p:pic>
      <p:sp>
        <p:nvSpPr>
          <p:cNvPr id="21" name="Title 10">
            <a:extLst>
              <a:ext uri="{FF2B5EF4-FFF2-40B4-BE49-F238E27FC236}">
                <a16:creationId xmlns:a16="http://schemas.microsoft.com/office/drawing/2014/main" id="{0B7AEFA9-80DC-45C9-8FA3-5F68A4F0D95A}"/>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t>Partners</a:t>
            </a:r>
            <a:endParaRPr lang="en-US" b="0" spc="0" dirty="0">
              <a:latin typeface="Segoe Semibold"/>
              <a:ea typeface="+mn-ea"/>
              <a:cs typeface="+mn-cs"/>
            </a:endParaRPr>
          </a:p>
        </p:txBody>
      </p:sp>
    </p:spTree>
    <p:custDataLst>
      <p:tags r:id="rId1"/>
    </p:custDataLst>
    <p:extLst>
      <p:ext uri="{BB962C8B-B14F-4D97-AF65-F5344CB8AC3E}">
        <p14:creationId xmlns:p14="http://schemas.microsoft.com/office/powerpoint/2010/main" val="2233803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47869" y="2753114"/>
            <a:ext cx="8332449" cy="1351772"/>
          </a:xfrm>
        </p:spPr>
        <p:txBody>
          <a:bodyPr/>
          <a:lstStyle/>
          <a:p>
            <a:r>
              <a:rPr lang="en-US" dirty="0"/>
              <a:t>Linux VM’s Access</a:t>
            </a:r>
          </a:p>
        </p:txBody>
      </p:sp>
    </p:spTree>
    <p:custDataLst>
      <p:tags r:id="rId1"/>
    </p:custDataLst>
    <p:extLst>
      <p:ext uri="{BB962C8B-B14F-4D97-AF65-F5344CB8AC3E}">
        <p14:creationId xmlns:p14="http://schemas.microsoft.com/office/powerpoint/2010/main" val="250820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wearing a purple shirt&#10;&#10;Description automatically generated">
            <a:extLst>
              <a:ext uri="{FF2B5EF4-FFF2-40B4-BE49-F238E27FC236}">
                <a16:creationId xmlns:a16="http://schemas.microsoft.com/office/drawing/2014/main" id="{F6131986-53B3-42CF-A2C7-CC028DC19142}"/>
              </a:ext>
            </a:extLst>
          </p:cNvPr>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47398" r="16444"/>
          <a:stretch/>
        </p:blipFill>
        <p:spPr>
          <a:xfrm>
            <a:off x="0" y="0"/>
            <a:ext cx="3720163" cy="6858000"/>
          </a:xfrm>
        </p:spPr>
      </p:pic>
      <p:sp>
        <p:nvSpPr>
          <p:cNvPr id="7" name="Title 10">
            <a:extLst>
              <a:ext uri="{FF2B5EF4-FFF2-40B4-BE49-F238E27FC236}">
                <a16:creationId xmlns:a16="http://schemas.microsoft.com/office/drawing/2014/main" id="{124E7847-B1C3-4729-8057-24B0D6D5BE6F}"/>
              </a:ext>
            </a:extLst>
          </p:cNvPr>
          <p:cNvSpPr txBox="1">
            <a:spLocks/>
          </p:cNvSpPr>
          <p:nvPr/>
        </p:nvSpPr>
        <p:spPr>
          <a:xfrm>
            <a:off x="4099204" y="374720"/>
            <a:ext cx="664196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pPr defTabSz="914400">
              <a:lnSpc>
                <a:spcPct val="100000"/>
              </a:lnSpc>
              <a:spcBef>
                <a:spcPts val="0"/>
              </a:spcBef>
              <a:defRPr/>
            </a:pPr>
            <a:r>
              <a:rPr lang="en-US" dirty="0">
                <a:latin typeface="Segoe Semibold"/>
              </a:rPr>
              <a:t>Module Objective</a:t>
            </a:r>
            <a:endParaRPr lang="en-US" b="0" spc="0" dirty="0">
              <a:latin typeface="Segoe Semibold"/>
              <a:ea typeface="+mn-ea"/>
              <a:cs typeface="+mn-cs"/>
            </a:endParaRPr>
          </a:p>
        </p:txBody>
      </p:sp>
      <p:sp>
        <p:nvSpPr>
          <p:cNvPr id="8" name="Rectangle 7">
            <a:extLst>
              <a:ext uri="{FF2B5EF4-FFF2-40B4-BE49-F238E27FC236}">
                <a16:creationId xmlns:a16="http://schemas.microsoft.com/office/drawing/2014/main" id="{1428532F-9C90-46F9-A7BE-0A17D5D7FF66}"/>
              </a:ext>
            </a:extLst>
          </p:cNvPr>
          <p:cNvSpPr/>
          <p:nvPr/>
        </p:nvSpPr>
        <p:spPr>
          <a:xfrm>
            <a:off x="3844212" y="2540422"/>
            <a:ext cx="7103012" cy="1254639"/>
          </a:xfrm>
          <a:prstGeom prst="rect">
            <a:avLst/>
          </a:prstGeom>
        </p:spPr>
        <p:txBody>
          <a:bodyPr wrap="square">
            <a:spAutoFit/>
          </a:bodyPr>
          <a:lstStyle/>
          <a:p>
            <a:pPr algn="just" defTabSz="914367">
              <a:defRPr/>
            </a:pPr>
            <a:endParaRPr lang="en-US" sz="2400" dirty="0">
              <a:solidFill>
                <a:srgbClr val="0070C0"/>
              </a:solidFill>
            </a:endParaRPr>
          </a:p>
          <a:p>
            <a:pPr marL="577850" indent="-457200" algn="just" defTabSz="914367">
              <a:buFont typeface="Arial" panose="020B0604020202020204" pitchFamily="34" charset="0"/>
              <a:buChar char="•"/>
              <a:defRPr/>
            </a:pPr>
            <a:r>
              <a:rPr lang="en-US" sz="2800" dirty="0"/>
              <a:t>Describe SSH Configuration</a:t>
            </a:r>
          </a:p>
          <a:p>
            <a:pPr algn="just" defTabSz="914367">
              <a:defRPr/>
            </a:pPr>
            <a:endParaRPr lang="en-US" sz="2353" dirty="0">
              <a:solidFill>
                <a:srgbClr val="505050"/>
              </a:solidFill>
              <a:ea typeface="Times New Roman" panose="02020603050405020304" pitchFamily="18" charset="0"/>
            </a:endParaRPr>
          </a:p>
        </p:txBody>
      </p:sp>
    </p:spTree>
    <p:custDataLst>
      <p:tags r:id="rId1"/>
    </p:custDataLst>
    <p:extLst>
      <p:ext uri="{BB962C8B-B14F-4D97-AF65-F5344CB8AC3E}">
        <p14:creationId xmlns:p14="http://schemas.microsoft.com/office/powerpoint/2010/main" val="38032735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5A937-6357-458C-9BD9-099AE0A7638B}"/>
              </a:ext>
            </a:extLst>
          </p:cNvPr>
          <p:cNvSpPr>
            <a:spLocks noGrp="1"/>
          </p:cNvSpPr>
          <p:nvPr>
            <p:ph type="title"/>
          </p:nvPr>
        </p:nvSpPr>
        <p:spPr>
          <a:xfrm>
            <a:off x="0" y="4787396"/>
            <a:ext cx="12192000" cy="904863"/>
          </a:xfrm>
          <a:solidFill>
            <a:schemeClr val="accent1"/>
          </a:solidFill>
        </p:spPr>
        <p:txBody>
          <a:bodyPr/>
          <a:lstStyle/>
          <a:p>
            <a:pPr marL="231775"/>
            <a:r>
              <a:rPr lang="en-US" sz="4400" b="0" dirty="0">
                <a:solidFill>
                  <a:schemeClr val="bg2"/>
                </a:solidFill>
                <a:latin typeface="+mn-lt"/>
              </a:rPr>
              <a:t>Simulation: Connect to a Linux-based VM</a:t>
            </a:r>
          </a:p>
        </p:txBody>
      </p:sp>
      <p:sp>
        <p:nvSpPr>
          <p:cNvPr id="10" name="Text Placeholder 3">
            <a:extLst>
              <a:ext uri="{FF2B5EF4-FFF2-40B4-BE49-F238E27FC236}">
                <a16:creationId xmlns:a16="http://schemas.microsoft.com/office/drawing/2014/main" id="{D66F62D1-DF51-4F0F-AB07-0FB919CA74CD}"/>
              </a:ext>
            </a:extLst>
          </p:cNvPr>
          <p:cNvSpPr txBox="1">
            <a:spLocks/>
          </p:cNvSpPr>
          <p:nvPr/>
        </p:nvSpPr>
        <p:spPr>
          <a:xfrm>
            <a:off x="5366199" y="909761"/>
            <a:ext cx="6945232" cy="2968359"/>
          </a:xfrm>
          <a:prstGeom prst="rect">
            <a:avLst/>
          </a:prstGeom>
        </p:spPr>
        <p:txBody>
          <a:bodyPr vert="horz" lIns="0" tIns="0" rIns="0" bIns="0" rtlCol="0">
            <a:noAutofit/>
          </a:bodyPr>
          <a:lstStyle>
            <a:lvl1pPr marL="0" indent="0" algn="l" defTabSz="914367" rtl="0" eaLnBrk="1" latinLnBrk="0" hangingPunct="1">
              <a:lnSpc>
                <a:spcPct val="90000"/>
              </a:lnSpc>
              <a:spcBef>
                <a:spcPct val="0"/>
              </a:spcBef>
              <a:spcAft>
                <a:spcPts val="600"/>
              </a:spcAft>
              <a:buClr>
                <a:schemeClr val="bg1"/>
              </a:buClr>
              <a:buSzPct val="120000"/>
              <a:buFontTx/>
              <a:buNone/>
              <a:defRPr lang="en-US" sz="3921" b="0" i="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512763" lvl="1" indent="-457200">
              <a:lnSpc>
                <a:spcPct val="150000"/>
              </a:lnSpc>
              <a:buFont typeface="Arial" panose="020B0604020202020204" pitchFamily="34" charset="0"/>
              <a:buChar char="•"/>
            </a:pPr>
            <a:r>
              <a:rPr lang="en-US" sz="2800" dirty="0"/>
              <a:t>Open your Participant Guide.</a:t>
            </a:r>
          </a:p>
          <a:p>
            <a:pPr marL="512763" lvl="1" indent="-457200">
              <a:lnSpc>
                <a:spcPct val="150000"/>
              </a:lnSpc>
              <a:buFont typeface="Arial" panose="020B0604020202020204" pitchFamily="34" charset="0"/>
              <a:buChar char="•"/>
            </a:pPr>
            <a:r>
              <a:rPr lang="en-US" sz="2800" dirty="0"/>
              <a:t>Review the information provided.</a:t>
            </a:r>
          </a:p>
          <a:p>
            <a:pPr marL="512763" lvl="1" indent="-457200">
              <a:lnSpc>
                <a:spcPct val="150000"/>
              </a:lnSpc>
              <a:buFont typeface="Arial" panose="020B0604020202020204" pitchFamily="34" charset="0"/>
              <a:buChar char="•"/>
            </a:pPr>
            <a:r>
              <a:rPr lang="en-US" sz="2800" dirty="0"/>
              <a:t>Simulate connecting to a Linux-based VM, following the instructions.</a:t>
            </a:r>
          </a:p>
        </p:txBody>
      </p:sp>
      <p:pic>
        <p:nvPicPr>
          <p:cNvPr id="6" name="Picture Placeholder 5" descr="A person sitting on a sofa in front of a window&#10;&#10;Description automatically generated">
            <a:extLst>
              <a:ext uri="{FF2B5EF4-FFF2-40B4-BE49-F238E27FC236}">
                <a16:creationId xmlns:a16="http://schemas.microsoft.com/office/drawing/2014/main" id="{F87639D7-F208-4A08-B562-0DDB22D9EE9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921" r="16921"/>
          <a:stretch>
            <a:fillRect/>
          </a:stretch>
        </p:blipFill>
        <p:spPr/>
      </p:pic>
    </p:spTree>
    <p:custDataLst>
      <p:tags r:id="rId1"/>
    </p:custDataLst>
    <p:extLst>
      <p:ext uri="{BB962C8B-B14F-4D97-AF65-F5344CB8AC3E}">
        <p14:creationId xmlns:p14="http://schemas.microsoft.com/office/powerpoint/2010/main" val="325818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SLIDE_COUNT" val="48"/>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1" id="{267FB767-993F-4BB1-91CE-81484FB33329}" vid="{C7877EE2-3D7B-4876-A160-3558D0C220CE}"/>
    </a:ext>
  </a:extLst>
</a:theme>
</file>

<file path=ppt/theme/theme2.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1" id="{267FB767-993F-4BB1-91CE-81484FB33329}" vid="{E03D8363-5095-4860-AABB-2E874E4AE080}"/>
    </a:ext>
  </a:extLst>
</a:theme>
</file>

<file path=ppt/theme/theme3.xml><?xml version="1.0" encoding="utf-8"?>
<a:theme xmlns:a="http://schemas.openxmlformats.org/drawingml/2006/main" name="Azure Dev Titles and Headers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Presentation1" id="{267FB767-993F-4BB1-91CE-81484FB33329}" vid="{8A0224E6-75E6-4396-96C4-B9EBCBBB54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0B67BD024421945BB182DE80B6056F5" ma:contentTypeVersion="11" ma:contentTypeDescription="Create a new document." ma:contentTypeScope="" ma:versionID="7cd125de673370c747dbf3b8c014639c">
  <xsd:schema xmlns:xsd="http://www.w3.org/2001/XMLSchema" xmlns:xs="http://www.w3.org/2001/XMLSchema" xmlns:p="http://schemas.microsoft.com/office/2006/metadata/properties" xmlns:ns2="5b6720e6-7087-4672-bdc3-5b7dbf4972c7" xmlns:ns3="fc7c6663-4842-4f41-841d-f0f4f55acaf8" targetNamespace="http://schemas.microsoft.com/office/2006/metadata/properties" ma:root="true" ma:fieldsID="1b0d115ac35496aef9eb63a5a303731b" ns2:_="" ns3:_="">
    <xsd:import namespace="5b6720e6-7087-4672-bdc3-5b7dbf4972c7"/>
    <xsd:import namespace="fc7c6663-4842-4f41-841d-f0f4f55acaf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6720e6-7087-4672-bdc3-5b7dbf4972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7c6663-4842-4f41-841d-f0f4f55acaf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70D356-E601-4D10-90F6-536FDCA3FCE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39FA022-11F4-4265-9B6F-CA4923DB46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6720e6-7087-4672-bdc3-5b7dbf4972c7"/>
    <ds:schemaRef ds:uri="fc7c6663-4842-4f41-841d-f0f4f55acaf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2009</Words>
  <Application>Microsoft Office PowerPoint</Application>
  <PresentationFormat>Widescreen</PresentationFormat>
  <Paragraphs>354</Paragraphs>
  <Slides>47</Slides>
  <Notes>36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47</vt:i4>
      </vt:variant>
    </vt:vector>
  </HeadingPairs>
  <TitlesOfParts>
    <vt:vector size="59" baseType="lpstr">
      <vt:lpstr>Segoe Pro</vt:lpstr>
      <vt:lpstr>Segoe Pro Semibold</vt:lpstr>
      <vt:lpstr>Segoe Semibold</vt:lpstr>
      <vt:lpstr>Arial</vt:lpstr>
      <vt:lpstr>Calibri</vt:lpstr>
      <vt:lpstr>Consolas</vt:lpstr>
      <vt:lpstr>Segoe UI</vt:lpstr>
      <vt:lpstr>Segoe UI Light</vt:lpstr>
      <vt:lpstr>Segoe UI Semibold</vt:lpstr>
      <vt:lpstr>Azure Dev Dark - 2018H2</vt:lpstr>
      <vt:lpstr>Azure Dev Light - 2018H2</vt:lpstr>
      <vt:lpstr>Azure Dev Titles and Headers - 2018H2</vt:lpstr>
      <vt:lpstr>PowerPoint Presentation</vt:lpstr>
      <vt:lpstr>PowerPoint Presentation</vt:lpstr>
      <vt:lpstr>Linux Distributions provided on Azure</vt:lpstr>
      <vt:lpstr>PowerPoint Presentation</vt:lpstr>
      <vt:lpstr>PowerPoint Presentation</vt:lpstr>
      <vt:lpstr>PowerPoint Presentation</vt:lpstr>
      <vt:lpstr>Linux VM’s Access</vt:lpstr>
      <vt:lpstr>PowerPoint Presentation</vt:lpstr>
      <vt:lpstr>Simulation: Connect to a Linux-based VM</vt:lpstr>
      <vt:lpstr>Linux OS’s Common Commands</vt:lpstr>
      <vt:lpstr>PowerPoint Presentation</vt:lpstr>
      <vt:lpstr>PowerPoint Presentation</vt:lpstr>
      <vt:lpstr>Simulation: Linux Directory Structure</vt:lpstr>
      <vt:lpstr>File System Structure</vt:lpstr>
      <vt:lpstr>PowerPoint Presentation</vt:lpstr>
      <vt:lpstr>Simulation: Linux Structure</vt:lpstr>
      <vt:lpstr>Docker Container</vt:lpstr>
      <vt:lpstr>PowerPoint Presentation</vt:lpstr>
      <vt:lpstr>Simulation: Create Docker Image</vt:lpstr>
      <vt:lpstr>PowerPoint Presentation</vt:lpstr>
      <vt:lpstr>Open Source Stacks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Service on Linux Architecture</vt:lpstr>
      <vt:lpstr>PowerPoint Presentation</vt:lpstr>
      <vt:lpstr>Video: Web Apps on Linux</vt:lpstr>
      <vt:lpstr>Nginx</vt:lpstr>
      <vt:lpstr>PowerPoint Presentation</vt:lpstr>
      <vt:lpstr>PowerPoint Presentation</vt:lpstr>
      <vt:lpstr>PowerPoint Presentation</vt:lpstr>
      <vt:lpstr>PowerPoint Presentation</vt:lpstr>
      <vt:lpstr>App Service on Linux vs. Web App for Containers</vt:lpstr>
      <vt:lpstr>PowerPoint Presentation</vt:lpstr>
      <vt:lpstr>PowerPoint Presentation</vt:lpstr>
      <vt:lpstr>PowerPoint Presentation</vt:lpstr>
      <vt:lpstr>Video: Web App for Containers</vt:lpstr>
      <vt:lpstr>Web App for Containers-Multi Container</vt:lpstr>
      <vt:lpstr>PowerPoint Presentation</vt:lpstr>
      <vt:lpstr>Simulation: Create Multi Container in Web App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cp:revision>
  <dcterms:created xsi:type="dcterms:W3CDTF">2020-02-04T13:13:00Z</dcterms:created>
  <dcterms:modified xsi:type="dcterms:W3CDTF">2020-04-06T06:57:51Z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a-domand@microsoft.com</vt:lpwstr>
  </property>
  <property fmtid="{D5CDD505-2E9C-101B-9397-08002B2CF9AE}" pid="5" name="MSIP_Label_f42aa342-8706-4288-bd11-ebb85995028c_SetDate">
    <vt:lpwstr>2020-02-04T14:10:58.8619666Z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c44ca939-8790-4a6a-9de2-a1c3af883ea5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ArticulateGUID">
    <vt:lpwstr>CF816B99-F58E-4DBB-9966-66DD0FDBC220</vt:lpwstr>
  </property>
  <property fmtid="{D5CDD505-2E9C-101B-9397-08002B2CF9AE}" pid="12" name="ArticulatePath">
    <vt:lpwstr>OSS First draft 2020</vt:lpwstr>
  </property>
  <property fmtid="{D5CDD505-2E9C-101B-9397-08002B2CF9AE}" pid="13" name="ContentTypeId">
    <vt:lpwstr>0x01010040B67BD024421945BB182DE80B6056F5</vt:lpwstr>
  </property>
</Properties>
</file>